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702" r:id="rId2"/>
  </p:sldMasterIdLst>
  <p:notesMasterIdLst>
    <p:notesMasterId r:id="rId28"/>
  </p:notesMasterIdLst>
  <p:sldIdLst>
    <p:sldId id="280" r:id="rId3"/>
    <p:sldId id="292" r:id="rId4"/>
    <p:sldId id="282" r:id="rId5"/>
    <p:sldId id="259" r:id="rId6"/>
    <p:sldId id="260" r:id="rId7"/>
    <p:sldId id="283" r:id="rId8"/>
    <p:sldId id="265" r:id="rId9"/>
    <p:sldId id="295" r:id="rId10"/>
    <p:sldId id="294" r:id="rId11"/>
    <p:sldId id="263" r:id="rId12"/>
    <p:sldId id="284" r:id="rId13"/>
    <p:sldId id="273" r:id="rId14"/>
    <p:sldId id="297" r:id="rId15"/>
    <p:sldId id="299" r:id="rId16"/>
    <p:sldId id="303" r:id="rId17"/>
    <p:sldId id="302" r:id="rId18"/>
    <p:sldId id="298" r:id="rId19"/>
    <p:sldId id="300" r:id="rId20"/>
    <p:sldId id="268" r:id="rId21"/>
    <p:sldId id="301" r:id="rId22"/>
    <p:sldId id="285" r:id="rId23"/>
    <p:sldId id="296" r:id="rId24"/>
    <p:sldId id="286" r:id="rId25"/>
    <p:sldId id="271" r:id="rId26"/>
    <p:sldId id="288" r:id="rId27"/>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3673"/>
  </p:normalViewPr>
  <p:slideViewPr>
    <p:cSldViewPr snapToGrid="0" snapToObjects="1">
      <p:cViewPr varScale="1">
        <p:scale>
          <a:sx n="69" d="100"/>
          <a:sy n="69"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C4E5D-8522-44EC-B11C-9DAF98C18FE0}" type="datetimeFigureOut">
              <a:rPr lang="zh-CN" altLang="en-US" smtClean="0"/>
              <a:t>2019/5/12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2B49A-9CCF-42BE-BD6B-6DF096708C22}" type="slidenum">
              <a:rPr lang="zh-CN" altLang="en-US" smtClean="0"/>
              <a:t>‹#›</a:t>
            </a:fld>
            <a:endParaRPr lang="zh-CN" altLang="en-US"/>
          </a:p>
        </p:txBody>
      </p:sp>
    </p:spTree>
    <p:extLst>
      <p:ext uri="{BB962C8B-B14F-4D97-AF65-F5344CB8AC3E}">
        <p14:creationId xmlns:p14="http://schemas.microsoft.com/office/powerpoint/2010/main" val="47864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a:t>
            </a:fld>
            <a:endParaRPr lang="zh-CN" altLang="en-US"/>
          </a:p>
        </p:txBody>
      </p:sp>
    </p:spTree>
    <p:extLst>
      <p:ext uri="{BB962C8B-B14F-4D97-AF65-F5344CB8AC3E}">
        <p14:creationId xmlns:p14="http://schemas.microsoft.com/office/powerpoint/2010/main" val="2073127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10</a:t>
            </a:fld>
            <a:endParaRPr lang="zh-CN" altLang="en-US"/>
          </a:p>
        </p:txBody>
      </p:sp>
    </p:spTree>
    <p:extLst>
      <p:ext uri="{BB962C8B-B14F-4D97-AF65-F5344CB8AC3E}">
        <p14:creationId xmlns:p14="http://schemas.microsoft.com/office/powerpoint/2010/main" val="2355418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11</a:t>
            </a:fld>
            <a:endParaRPr lang="zh-CN" altLang="en-US"/>
          </a:p>
        </p:txBody>
      </p:sp>
    </p:spTree>
    <p:extLst>
      <p:ext uri="{BB962C8B-B14F-4D97-AF65-F5344CB8AC3E}">
        <p14:creationId xmlns:p14="http://schemas.microsoft.com/office/powerpoint/2010/main" val="2478087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12</a:t>
            </a:fld>
            <a:endParaRPr lang="zh-CN" altLang="en-US"/>
          </a:p>
        </p:txBody>
      </p:sp>
    </p:spTree>
    <p:extLst>
      <p:ext uri="{BB962C8B-B14F-4D97-AF65-F5344CB8AC3E}">
        <p14:creationId xmlns:p14="http://schemas.microsoft.com/office/powerpoint/2010/main" val="110817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13</a:t>
            </a:fld>
            <a:endParaRPr lang="zh-CN" altLang="en-US"/>
          </a:p>
        </p:txBody>
      </p:sp>
    </p:spTree>
    <p:extLst>
      <p:ext uri="{BB962C8B-B14F-4D97-AF65-F5344CB8AC3E}">
        <p14:creationId xmlns:p14="http://schemas.microsoft.com/office/powerpoint/2010/main" val="249997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14</a:t>
            </a:fld>
            <a:endParaRPr lang="zh-CN" altLang="en-US"/>
          </a:p>
        </p:txBody>
      </p:sp>
    </p:spTree>
    <p:extLst>
      <p:ext uri="{BB962C8B-B14F-4D97-AF65-F5344CB8AC3E}">
        <p14:creationId xmlns:p14="http://schemas.microsoft.com/office/powerpoint/2010/main" val="864867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15</a:t>
            </a:fld>
            <a:endParaRPr lang="zh-CN" altLang="en-US"/>
          </a:p>
        </p:txBody>
      </p:sp>
    </p:spTree>
    <p:extLst>
      <p:ext uri="{BB962C8B-B14F-4D97-AF65-F5344CB8AC3E}">
        <p14:creationId xmlns:p14="http://schemas.microsoft.com/office/powerpoint/2010/main" val="2191472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16</a:t>
            </a:fld>
            <a:endParaRPr lang="zh-CN" altLang="en-US"/>
          </a:p>
        </p:txBody>
      </p:sp>
    </p:spTree>
    <p:extLst>
      <p:ext uri="{BB962C8B-B14F-4D97-AF65-F5344CB8AC3E}">
        <p14:creationId xmlns:p14="http://schemas.microsoft.com/office/powerpoint/2010/main" val="3217012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17</a:t>
            </a:fld>
            <a:endParaRPr lang="zh-CN" altLang="en-US"/>
          </a:p>
        </p:txBody>
      </p:sp>
    </p:spTree>
    <p:extLst>
      <p:ext uri="{BB962C8B-B14F-4D97-AF65-F5344CB8AC3E}">
        <p14:creationId xmlns:p14="http://schemas.microsoft.com/office/powerpoint/2010/main" val="2467579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18</a:t>
            </a:fld>
            <a:endParaRPr lang="zh-CN" altLang="en-US"/>
          </a:p>
        </p:txBody>
      </p:sp>
    </p:spTree>
    <p:extLst>
      <p:ext uri="{BB962C8B-B14F-4D97-AF65-F5344CB8AC3E}">
        <p14:creationId xmlns:p14="http://schemas.microsoft.com/office/powerpoint/2010/main" val="1832591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19</a:t>
            </a:fld>
            <a:endParaRPr lang="zh-CN" altLang="en-US"/>
          </a:p>
        </p:txBody>
      </p:sp>
    </p:spTree>
    <p:extLst>
      <p:ext uri="{BB962C8B-B14F-4D97-AF65-F5344CB8AC3E}">
        <p14:creationId xmlns:p14="http://schemas.microsoft.com/office/powerpoint/2010/main" val="1645122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a:t>
            </a:fld>
            <a:endParaRPr lang="zh-CN" altLang="en-US"/>
          </a:p>
        </p:txBody>
      </p:sp>
    </p:spTree>
    <p:extLst>
      <p:ext uri="{BB962C8B-B14F-4D97-AF65-F5344CB8AC3E}">
        <p14:creationId xmlns:p14="http://schemas.microsoft.com/office/powerpoint/2010/main" val="3853558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20</a:t>
            </a:fld>
            <a:endParaRPr lang="zh-CN" altLang="en-US"/>
          </a:p>
        </p:txBody>
      </p:sp>
    </p:spTree>
    <p:extLst>
      <p:ext uri="{BB962C8B-B14F-4D97-AF65-F5344CB8AC3E}">
        <p14:creationId xmlns:p14="http://schemas.microsoft.com/office/powerpoint/2010/main" val="3526758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21</a:t>
            </a:fld>
            <a:endParaRPr lang="zh-CN" altLang="en-US"/>
          </a:p>
        </p:txBody>
      </p:sp>
    </p:spTree>
    <p:extLst>
      <p:ext uri="{BB962C8B-B14F-4D97-AF65-F5344CB8AC3E}">
        <p14:creationId xmlns:p14="http://schemas.microsoft.com/office/powerpoint/2010/main" val="4221622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22</a:t>
            </a:fld>
            <a:endParaRPr lang="zh-CN" altLang="en-US"/>
          </a:p>
        </p:txBody>
      </p:sp>
    </p:spTree>
    <p:extLst>
      <p:ext uri="{BB962C8B-B14F-4D97-AF65-F5344CB8AC3E}">
        <p14:creationId xmlns:p14="http://schemas.microsoft.com/office/powerpoint/2010/main" val="482296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23</a:t>
            </a:fld>
            <a:endParaRPr lang="zh-CN" altLang="en-US"/>
          </a:p>
        </p:txBody>
      </p:sp>
    </p:spTree>
    <p:extLst>
      <p:ext uri="{BB962C8B-B14F-4D97-AF65-F5344CB8AC3E}">
        <p14:creationId xmlns:p14="http://schemas.microsoft.com/office/powerpoint/2010/main" val="180817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24</a:t>
            </a:fld>
            <a:endParaRPr lang="zh-CN" altLang="en-US"/>
          </a:p>
        </p:txBody>
      </p:sp>
    </p:spTree>
    <p:extLst>
      <p:ext uri="{BB962C8B-B14F-4D97-AF65-F5344CB8AC3E}">
        <p14:creationId xmlns:p14="http://schemas.microsoft.com/office/powerpoint/2010/main" val="1817744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25</a:t>
            </a:fld>
            <a:endParaRPr lang="zh-CN" altLang="en-US"/>
          </a:p>
        </p:txBody>
      </p:sp>
    </p:spTree>
    <p:extLst>
      <p:ext uri="{BB962C8B-B14F-4D97-AF65-F5344CB8AC3E}">
        <p14:creationId xmlns:p14="http://schemas.microsoft.com/office/powerpoint/2010/main" val="340678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3</a:t>
            </a:fld>
            <a:endParaRPr lang="zh-CN" altLang="en-US"/>
          </a:p>
        </p:txBody>
      </p:sp>
    </p:spTree>
    <p:extLst>
      <p:ext uri="{BB962C8B-B14F-4D97-AF65-F5344CB8AC3E}">
        <p14:creationId xmlns:p14="http://schemas.microsoft.com/office/powerpoint/2010/main" val="444393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4</a:t>
            </a:fld>
            <a:endParaRPr lang="zh-CN" altLang="en-US"/>
          </a:p>
        </p:txBody>
      </p:sp>
    </p:spTree>
    <p:extLst>
      <p:ext uri="{BB962C8B-B14F-4D97-AF65-F5344CB8AC3E}">
        <p14:creationId xmlns:p14="http://schemas.microsoft.com/office/powerpoint/2010/main" val="1367641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5</a:t>
            </a:fld>
            <a:endParaRPr lang="zh-CN" altLang="en-US"/>
          </a:p>
        </p:txBody>
      </p:sp>
    </p:spTree>
    <p:extLst>
      <p:ext uri="{BB962C8B-B14F-4D97-AF65-F5344CB8AC3E}">
        <p14:creationId xmlns:p14="http://schemas.microsoft.com/office/powerpoint/2010/main" val="1066240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6</a:t>
            </a:fld>
            <a:endParaRPr lang="zh-CN" altLang="en-US"/>
          </a:p>
        </p:txBody>
      </p:sp>
    </p:spTree>
    <p:extLst>
      <p:ext uri="{BB962C8B-B14F-4D97-AF65-F5344CB8AC3E}">
        <p14:creationId xmlns:p14="http://schemas.microsoft.com/office/powerpoint/2010/main" val="2330586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7</a:t>
            </a:fld>
            <a:endParaRPr lang="zh-CN" altLang="en-US"/>
          </a:p>
        </p:txBody>
      </p:sp>
    </p:spTree>
    <p:extLst>
      <p:ext uri="{BB962C8B-B14F-4D97-AF65-F5344CB8AC3E}">
        <p14:creationId xmlns:p14="http://schemas.microsoft.com/office/powerpoint/2010/main" val="3476428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8</a:t>
            </a:fld>
            <a:endParaRPr lang="zh-CN" altLang="en-US"/>
          </a:p>
        </p:txBody>
      </p:sp>
    </p:spTree>
    <p:extLst>
      <p:ext uri="{BB962C8B-B14F-4D97-AF65-F5344CB8AC3E}">
        <p14:creationId xmlns:p14="http://schemas.microsoft.com/office/powerpoint/2010/main" val="3199201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D2B49A-9CCF-42BE-BD6B-6DF096708C22}" type="slidenum">
              <a:rPr lang="zh-CN" altLang="en-US" smtClean="0"/>
              <a:t>9</a:t>
            </a:fld>
            <a:endParaRPr lang="zh-CN" altLang="en-US"/>
          </a:p>
        </p:txBody>
      </p:sp>
    </p:spTree>
    <p:extLst>
      <p:ext uri="{BB962C8B-B14F-4D97-AF65-F5344CB8AC3E}">
        <p14:creationId xmlns:p14="http://schemas.microsoft.com/office/powerpoint/2010/main" val="38366697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hyperlink" Target="http://www.officeplus.cn/Template/Home.shtml" TargetMode="Externa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721895" y="0"/>
            <a:ext cx="10751419" cy="943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 name="矩形 3"/>
          <p:cNvSpPr/>
          <p:nvPr userDrawn="1"/>
        </p:nvSpPr>
        <p:spPr>
          <a:xfrm>
            <a:off x="721895" y="0"/>
            <a:ext cx="1075141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userDrawn="1"/>
        </p:nvSpPr>
        <p:spPr>
          <a:xfrm>
            <a:off x="996846" y="865283"/>
            <a:ext cx="1379095" cy="1915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矩形 5"/>
          <p:cNvSpPr/>
          <p:nvPr userDrawn="1"/>
        </p:nvSpPr>
        <p:spPr>
          <a:xfrm>
            <a:off x="996846" y="6480335"/>
            <a:ext cx="5099154" cy="377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文本占位符 5"/>
          <p:cNvSpPr>
            <a:spLocks noGrp="1"/>
          </p:cNvSpPr>
          <p:nvPr>
            <p:ph type="body" sz="quarter" idx="10" hasCustomPrompt="1"/>
          </p:nvPr>
        </p:nvSpPr>
        <p:spPr>
          <a:xfrm>
            <a:off x="721894" y="1833271"/>
            <a:ext cx="10751419" cy="1005104"/>
          </a:xfrm>
          <a:prstGeom prst="rect">
            <a:avLst/>
          </a:prstGeom>
        </p:spPr>
        <p:txBody>
          <a:bodyPr anchor="ctr"/>
          <a:lstStyle>
            <a:lvl1pPr marL="0" indent="0" algn="l">
              <a:buNone/>
              <a:defRPr sz="6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9" name="文本占位符 5"/>
          <p:cNvSpPr>
            <a:spLocks noGrp="1"/>
          </p:cNvSpPr>
          <p:nvPr>
            <p:ph type="body" sz="quarter" idx="11" hasCustomPrompt="1"/>
          </p:nvPr>
        </p:nvSpPr>
        <p:spPr>
          <a:xfrm>
            <a:off x="721894" y="2838375"/>
            <a:ext cx="10751419" cy="1005104"/>
          </a:xfrm>
          <a:prstGeom prst="rect">
            <a:avLst/>
          </a:prstGeom>
        </p:spPr>
        <p:txBody>
          <a:bodyPr anchor="ctr"/>
          <a:lstStyle>
            <a:lvl1pPr marL="0" indent="0" algn="l">
              <a:buNone/>
              <a:defRPr sz="6000" b="1">
                <a:solidFill>
                  <a:schemeClr val="bg1"/>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
        <p:nvSpPr>
          <p:cNvPr id="10" name="文本占位符 5"/>
          <p:cNvSpPr>
            <a:spLocks noGrp="1"/>
          </p:cNvSpPr>
          <p:nvPr>
            <p:ph type="body" sz="quarter" idx="12" hasCustomPrompt="1"/>
          </p:nvPr>
        </p:nvSpPr>
        <p:spPr>
          <a:xfrm>
            <a:off x="721894" y="4156803"/>
            <a:ext cx="10751419" cy="266607"/>
          </a:xfrm>
          <a:prstGeom prst="rect">
            <a:avLst/>
          </a:prstGeom>
        </p:spPr>
        <p:txBody>
          <a:bodyPr anchor="ctr"/>
          <a:lstStyle>
            <a:lvl1pPr marL="0" indent="0" algn="l">
              <a:buNone/>
              <a:defRPr sz="1400" b="0">
                <a:solidFill>
                  <a:schemeClr val="bg1"/>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
        <p:nvSpPr>
          <p:cNvPr id="11" name="文本占位符 5"/>
          <p:cNvSpPr>
            <a:spLocks noGrp="1"/>
          </p:cNvSpPr>
          <p:nvPr>
            <p:ph type="body" sz="quarter" idx="13" hasCustomPrompt="1"/>
          </p:nvPr>
        </p:nvSpPr>
        <p:spPr>
          <a:xfrm>
            <a:off x="721894" y="4423410"/>
            <a:ext cx="10751419" cy="266607"/>
          </a:xfrm>
          <a:prstGeom prst="rect">
            <a:avLst/>
          </a:prstGeom>
        </p:spPr>
        <p:txBody>
          <a:bodyPr anchor="ctr"/>
          <a:lstStyle>
            <a:lvl1pPr marL="0" indent="0" algn="l">
              <a:buNone/>
              <a:defRPr sz="1400" b="0">
                <a:solidFill>
                  <a:schemeClr val="bg1"/>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
        <p:nvSpPr>
          <p:cNvPr id="12" name="文本占位符 5"/>
          <p:cNvSpPr>
            <a:spLocks noGrp="1"/>
          </p:cNvSpPr>
          <p:nvPr>
            <p:ph type="body" sz="quarter" idx="14" hasCustomPrompt="1"/>
          </p:nvPr>
        </p:nvSpPr>
        <p:spPr>
          <a:xfrm>
            <a:off x="721894" y="4690017"/>
            <a:ext cx="10751419" cy="266607"/>
          </a:xfrm>
          <a:prstGeom prst="rect">
            <a:avLst/>
          </a:prstGeom>
        </p:spPr>
        <p:txBody>
          <a:bodyPr anchor="ctr"/>
          <a:lstStyle>
            <a:lvl1pPr marL="0" indent="0" algn="l">
              <a:buNone/>
              <a:defRPr sz="1400" b="0">
                <a:solidFill>
                  <a:schemeClr val="bg1"/>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1640170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4533089"/>
            <a:ext cx="12192000" cy="23249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4" name="直接连接符 48"/>
          <p:cNvCxnSpPr/>
          <p:nvPr userDrawn="1"/>
        </p:nvCxnSpPr>
        <p:spPr>
          <a:xfrm>
            <a:off x="8637889"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51"/>
          <p:cNvCxnSpPr/>
          <p:nvPr userDrawn="1"/>
        </p:nvCxnSpPr>
        <p:spPr>
          <a:xfrm>
            <a:off x="827773"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3835400" y="263626"/>
            <a:ext cx="4521200" cy="863600"/>
          </a:xfrm>
          <a:prstGeom prst="rect">
            <a:avLst/>
          </a:prstGeom>
        </p:spPr>
        <p:txBody>
          <a:bodyPr anchor="ctr"/>
          <a:lstStyle>
            <a:lvl1pPr marL="0" indent="0" algn="ctr">
              <a:buNone/>
              <a:defRPr sz="2800" b="1">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699460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chemeClr val="bg1"/>
        </a:solidFill>
        <a:effectLst/>
      </p:bgPr>
    </p:bg>
    <p:spTree>
      <p:nvGrpSpPr>
        <p:cNvPr id="1" name=""/>
        <p:cNvGrpSpPr/>
        <p:nvPr/>
      </p:nvGrpSpPr>
      <p:grpSpPr>
        <a:xfrm>
          <a:off x="0" y="0"/>
          <a:ext cx="0" cy="0"/>
          <a:chOff x="0" y="0"/>
          <a:chExt cx="0" cy="0"/>
        </a:xfrm>
      </p:grpSpPr>
      <p:cxnSp>
        <p:nvCxnSpPr>
          <p:cNvPr id="2" name="直接连接符 48"/>
          <p:cNvCxnSpPr/>
          <p:nvPr userDrawn="1"/>
        </p:nvCxnSpPr>
        <p:spPr>
          <a:xfrm>
            <a:off x="8637889"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51"/>
          <p:cNvCxnSpPr/>
          <p:nvPr userDrawn="1"/>
        </p:nvCxnSpPr>
        <p:spPr>
          <a:xfrm>
            <a:off x="827773"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5"/>
          <p:cNvSpPr>
            <a:spLocks noGrp="1"/>
          </p:cNvSpPr>
          <p:nvPr>
            <p:ph type="body" sz="quarter" idx="10" hasCustomPrompt="1"/>
          </p:nvPr>
        </p:nvSpPr>
        <p:spPr>
          <a:xfrm>
            <a:off x="3835400" y="263626"/>
            <a:ext cx="4521200" cy="863600"/>
          </a:xfrm>
          <a:prstGeom prst="rect">
            <a:avLst/>
          </a:prstGeom>
        </p:spPr>
        <p:txBody>
          <a:bodyPr anchor="ctr"/>
          <a:lstStyle>
            <a:lvl1pPr marL="0" indent="0" algn="ctr">
              <a:buNone/>
              <a:defRPr sz="2800" b="1">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1304811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0" y="4533089"/>
            <a:ext cx="12192000" cy="232491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 name="直接连接符 48"/>
          <p:cNvCxnSpPr/>
          <p:nvPr userDrawn="1"/>
        </p:nvCxnSpPr>
        <p:spPr>
          <a:xfrm>
            <a:off x="8637889"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51"/>
          <p:cNvCxnSpPr/>
          <p:nvPr userDrawn="1"/>
        </p:nvCxnSpPr>
        <p:spPr>
          <a:xfrm>
            <a:off x="827773"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3835400" y="263626"/>
            <a:ext cx="4521200" cy="863600"/>
          </a:xfrm>
          <a:prstGeom prst="rect">
            <a:avLst/>
          </a:prstGeom>
        </p:spPr>
        <p:txBody>
          <a:bodyPr anchor="ctr"/>
          <a:lstStyle>
            <a:lvl1pPr marL="0" indent="0" algn="ctr">
              <a:buNone/>
              <a:defRPr sz="2800" b="1">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173041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solidFill>
        <a:effectLst/>
      </p:bgPr>
    </p:bg>
    <p:spTree>
      <p:nvGrpSpPr>
        <p:cNvPr id="1" name=""/>
        <p:cNvGrpSpPr/>
        <p:nvPr/>
      </p:nvGrpSpPr>
      <p:grpSpPr>
        <a:xfrm>
          <a:off x="0" y="0"/>
          <a:ext cx="0" cy="0"/>
          <a:chOff x="0" y="0"/>
          <a:chExt cx="0" cy="0"/>
        </a:xfrm>
      </p:grpSpPr>
      <p:cxnSp>
        <p:nvCxnSpPr>
          <p:cNvPr id="2" name="直接连接符 48"/>
          <p:cNvCxnSpPr/>
          <p:nvPr userDrawn="1"/>
        </p:nvCxnSpPr>
        <p:spPr>
          <a:xfrm>
            <a:off x="8637889"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51"/>
          <p:cNvCxnSpPr/>
          <p:nvPr userDrawn="1"/>
        </p:nvCxnSpPr>
        <p:spPr>
          <a:xfrm>
            <a:off x="827773"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 name="文本占位符 5"/>
          <p:cNvSpPr>
            <a:spLocks noGrp="1"/>
          </p:cNvSpPr>
          <p:nvPr>
            <p:ph type="body" sz="quarter" idx="10" hasCustomPrompt="1"/>
          </p:nvPr>
        </p:nvSpPr>
        <p:spPr>
          <a:xfrm>
            <a:off x="3835400" y="263626"/>
            <a:ext cx="4521200" cy="863600"/>
          </a:xfrm>
          <a:prstGeom prst="rect">
            <a:avLst/>
          </a:prstGeom>
        </p:spPr>
        <p:txBody>
          <a:bodyPr anchor="ctr"/>
          <a:lstStyle>
            <a:lvl1pPr marL="0" indent="0" algn="ctr">
              <a:buNone/>
              <a:defRPr sz="2800" b="1">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856363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821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ea typeface="宋体" panose="02010600030101010101" pitchFamily="2" charset="-122"/>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349625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1</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一键调整模板颜色</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选择“设计”</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“变体”</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选择你喜欢的颜色搭配，模板一秒调整为你选颜色。</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12494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模板使用技巧</a:t>
            </a:r>
            <a:r>
              <a:rPr kumimoji="0" lang="en-US" altLang="zh-CN" sz="1800" b="0" i="0" u="none" strike="noStrike" kern="1200" cap="none" spc="0" normalizeH="0" baseline="0" noProof="0">
                <a:ln>
                  <a:noFill/>
                </a:ln>
                <a:solidFill>
                  <a:prstClr val="black">
                    <a:lumMod val="75000"/>
                    <a:lumOff val="25000"/>
                  </a:prstClr>
                </a:solidFill>
                <a:effectLst/>
                <a:uLnTx/>
                <a:uFillTx/>
                <a:latin typeface="Segoe UI Light"/>
                <a:ea typeface="微软雅黑"/>
                <a:cs typeface="Segoe UI Light"/>
              </a:rPr>
              <a:t> 2</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1" lang="en-US" altLang="zh-CN"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rPr>
              <a:t>OfficePLUS</a:t>
            </a:r>
            <a:endParaRPr kumimoji="0" lang="zh-CN" altLang="en-US" sz="1000" b="0" i="0" u="none" strike="noStrike" kern="1200" cap="none" spc="0" normalizeH="0" baseline="0" noProof="0" dirty="0">
              <a:ln>
                <a:noFill/>
              </a:ln>
              <a:solidFill>
                <a:prstClr val="black">
                  <a:lumMod val="75000"/>
                  <a:lumOff val="25000"/>
                </a:prstClr>
              </a:solidFill>
              <a:effectLst/>
              <a:uLnTx/>
              <a:uFillTx/>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随时添加模板样式</a:t>
            </a:r>
            <a:endParaRPr kumimoji="0" lang="en-US" sz="3200" b="1" i="0" u="none" strike="noStrike" kern="1200" cap="none" spc="0" normalizeH="0" baseline="0" noProof="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选择“开始”</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“新建幻灯片”；</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 选择你需要的页面，如封面页，目录页，副标题页，内容页等</a:t>
            </a:r>
            <a:r>
              <a:rPr kumimoji="0" lang="en-US" altLang="zh-CN"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sz="1200" b="0" i="0" u="none" strike="noStrike" kern="1200" cap="none" spc="15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90614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办公模板更新</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微软</a:t>
            </a:r>
            <a:endParaRPr kumimoji="0" lang="en-US" altLang="zh-CN" sz="36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微信扫码关注</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50000"/>
              </a:lnSpc>
              <a:spcBef>
                <a:spcPts val="600"/>
              </a:spcBef>
              <a:spcAft>
                <a:spcPts val="0"/>
              </a:spcAft>
              <a:buClrTx/>
              <a:buSzTx/>
              <a:buFontTx/>
              <a:buNone/>
              <a:tabLst/>
              <a:defRPr/>
            </a:pP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微软</a:t>
            </a:r>
            <a:r>
              <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」服务号</a:t>
            </a:r>
            <a:endParaRPr kumimoji="0" lang="en-US" altLang="zh-CN" sz="36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182513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marL="0" marR="0" lvl="0" indent="0" algn="ctr" defTabSz="914400" rtl="0" eaLnBrk="1" fontAlgn="auto" latinLnBrk="0" hangingPunct="1">
              <a:lnSpc>
                <a:spcPct val="130000"/>
              </a:lnSpc>
              <a:spcBef>
                <a:spcPts val="600"/>
              </a:spcBef>
              <a:spcAft>
                <a:spcPts val="0"/>
              </a:spcAft>
              <a:buClrTx/>
              <a:buSzTx/>
              <a:buFontTx/>
              <a:buNone/>
              <a:tabLst/>
              <a:defRPr/>
            </a:pPr>
            <a:r>
              <a:rPr kumimoji="0" lang="zh-CN" altLang="en-US" sz="3200" b="1"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微信扫描小程序码，使用微软移动办公黑科技 </a:t>
            </a:r>
            <a:endParaRPr kumimoji="0" lang="en-US" sz="3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在微信访问</a:t>
            </a:r>
            <a:r>
              <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OneDrive</a:t>
            </a: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a:t>
            </a:r>
            <a:r>
              <a:rPr kumimoji="0" lang="en-US" altLang="zh-CN"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Office</a:t>
            </a: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文档 」</a:t>
            </a:r>
            <a:endParaRPr kumimoji="0" lang="en-US" sz="20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让你的文档会说话</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你的文档创作小助手</a:t>
            </a:r>
            <a:endParaRPr kumimoji="0" lang="en-US" altLang="zh-CN" sz="2000" b="0" i="0" u="none" strike="noStrike" kern="0" cap="none" spc="0" normalizeH="0" baseline="0" noProof="0">
              <a:ln>
                <a:noFill/>
              </a:ln>
              <a:solidFill>
                <a:prstClr val="white">
                  <a:alpha val="77000"/>
                </a:prstClr>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40000"/>
              </a:lnSpc>
              <a:spcBef>
                <a:spcPts val="0"/>
              </a:spcBef>
              <a:spcAft>
                <a:spcPts val="0"/>
              </a:spcAft>
              <a:buClrTx/>
              <a:buSzTx/>
              <a:buFontTx/>
              <a:buNone/>
              <a:tabLst/>
              <a:defRPr/>
            </a:pPr>
            <a:r>
              <a:rPr kumimoji="0" lang="zh-CN" altLang="en-US" sz="2000" b="1" i="0" u="none" strike="noStrike" kern="0" cap="none" spc="0" normalizeH="0" baseline="0" noProof="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291192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996846" y="0"/>
            <a:ext cx="5099154" cy="143933"/>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5" name="文本占位符 5"/>
          <p:cNvSpPr>
            <a:spLocks noGrp="1"/>
          </p:cNvSpPr>
          <p:nvPr>
            <p:ph type="body" sz="quarter" idx="10" hasCustomPrompt="1"/>
          </p:nvPr>
        </p:nvSpPr>
        <p:spPr>
          <a:xfrm>
            <a:off x="996846" y="255931"/>
            <a:ext cx="5099154" cy="612749"/>
          </a:xfrm>
          <a:prstGeom prst="rect">
            <a:avLst/>
          </a:prstGeom>
        </p:spPr>
        <p:txBody>
          <a:bodyPr anchor="t"/>
          <a:lstStyle>
            <a:lvl1pPr marL="0" indent="0" algn="l">
              <a:buNone/>
              <a:defRPr sz="4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18" name="文本占位符 17"/>
          <p:cNvSpPr>
            <a:spLocks noGrp="1"/>
          </p:cNvSpPr>
          <p:nvPr>
            <p:ph type="body" sz="quarter" idx="11" hasCustomPrompt="1"/>
          </p:nvPr>
        </p:nvSpPr>
        <p:spPr>
          <a:xfrm>
            <a:off x="5774586" y="2247906"/>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9" name="文本占位符 17"/>
          <p:cNvSpPr>
            <a:spLocks noGrp="1"/>
          </p:cNvSpPr>
          <p:nvPr>
            <p:ph type="body" sz="quarter" idx="12"/>
          </p:nvPr>
        </p:nvSpPr>
        <p:spPr>
          <a:xfrm>
            <a:off x="6928165" y="2247906"/>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0" name="文本占位符 17"/>
          <p:cNvSpPr>
            <a:spLocks noGrp="1"/>
          </p:cNvSpPr>
          <p:nvPr>
            <p:ph type="body" sz="quarter" idx="13" hasCustomPrompt="1"/>
          </p:nvPr>
        </p:nvSpPr>
        <p:spPr>
          <a:xfrm>
            <a:off x="5774586" y="3186008"/>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1" name="文本占位符 17"/>
          <p:cNvSpPr>
            <a:spLocks noGrp="1"/>
          </p:cNvSpPr>
          <p:nvPr>
            <p:ph type="body" sz="quarter" idx="14"/>
          </p:nvPr>
        </p:nvSpPr>
        <p:spPr>
          <a:xfrm>
            <a:off x="6928165" y="3186008"/>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2" name="文本占位符 17"/>
          <p:cNvSpPr>
            <a:spLocks noGrp="1"/>
          </p:cNvSpPr>
          <p:nvPr>
            <p:ph type="body" sz="quarter" idx="15" hasCustomPrompt="1"/>
          </p:nvPr>
        </p:nvSpPr>
        <p:spPr>
          <a:xfrm>
            <a:off x="5774586" y="4124110"/>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3" name="文本占位符 17"/>
          <p:cNvSpPr>
            <a:spLocks noGrp="1"/>
          </p:cNvSpPr>
          <p:nvPr>
            <p:ph type="body" sz="quarter" idx="16"/>
          </p:nvPr>
        </p:nvSpPr>
        <p:spPr>
          <a:xfrm>
            <a:off x="6928165" y="4124110"/>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034949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996846" y="0"/>
            <a:ext cx="5099154" cy="143933"/>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5" name="文本占位符 5"/>
          <p:cNvSpPr>
            <a:spLocks noGrp="1"/>
          </p:cNvSpPr>
          <p:nvPr>
            <p:ph type="body" sz="quarter" idx="10" hasCustomPrompt="1"/>
          </p:nvPr>
        </p:nvSpPr>
        <p:spPr>
          <a:xfrm>
            <a:off x="996846" y="255931"/>
            <a:ext cx="5099154" cy="612749"/>
          </a:xfrm>
          <a:prstGeom prst="rect">
            <a:avLst/>
          </a:prstGeom>
        </p:spPr>
        <p:txBody>
          <a:bodyPr anchor="t"/>
          <a:lstStyle>
            <a:lvl1pPr marL="0" indent="0" algn="l">
              <a:buNone/>
              <a:defRPr sz="4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18" name="文本占位符 17"/>
          <p:cNvSpPr>
            <a:spLocks noGrp="1"/>
          </p:cNvSpPr>
          <p:nvPr>
            <p:ph type="body" sz="quarter" idx="11" hasCustomPrompt="1"/>
          </p:nvPr>
        </p:nvSpPr>
        <p:spPr>
          <a:xfrm>
            <a:off x="996846" y="2247906"/>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9" name="文本占位符 17"/>
          <p:cNvSpPr>
            <a:spLocks noGrp="1"/>
          </p:cNvSpPr>
          <p:nvPr>
            <p:ph type="body" sz="quarter" idx="12"/>
          </p:nvPr>
        </p:nvSpPr>
        <p:spPr>
          <a:xfrm>
            <a:off x="2150425" y="2247906"/>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0" name="文本占位符 17"/>
          <p:cNvSpPr>
            <a:spLocks noGrp="1"/>
          </p:cNvSpPr>
          <p:nvPr>
            <p:ph type="body" sz="quarter" idx="13" hasCustomPrompt="1"/>
          </p:nvPr>
        </p:nvSpPr>
        <p:spPr>
          <a:xfrm>
            <a:off x="996846" y="3186008"/>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1" name="文本占位符 17"/>
          <p:cNvSpPr>
            <a:spLocks noGrp="1"/>
          </p:cNvSpPr>
          <p:nvPr>
            <p:ph type="body" sz="quarter" idx="14"/>
          </p:nvPr>
        </p:nvSpPr>
        <p:spPr>
          <a:xfrm>
            <a:off x="2150425" y="3186008"/>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1" name="文本占位符 17"/>
          <p:cNvSpPr>
            <a:spLocks noGrp="1"/>
          </p:cNvSpPr>
          <p:nvPr>
            <p:ph type="body" sz="quarter" idx="15" hasCustomPrompt="1"/>
          </p:nvPr>
        </p:nvSpPr>
        <p:spPr>
          <a:xfrm>
            <a:off x="6440118" y="2247906"/>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2" name="文本占位符 17"/>
          <p:cNvSpPr>
            <a:spLocks noGrp="1"/>
          </p:cNvSpPr>
          <p:nvPr>
            <p:ph type="body" sz="quarter" idx="16"/>
          </p:nvPr>
        </p:nvSpPr>
        <p:spPr>
          <a:xfrm>
            <a:off x="7593697" y="2247906"/>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3" name="文本占位符 17"/>
          <p:cNvSpPr>
            <a:spLocks noGrp="1"/>
          </p:cNvSpPr>
          <p:nvPr>
            <p:ph type="body" sz="quarter" idx="17" hasCustomPrompt="1"/>
          </p:nvPr>
        </p:nvSpPr>
        <p:spPr>
          <a:xfrm>
            <a:off x="6440118" y="3186008"/>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4" name="文本占位符 17"/>
          <p:cNvSpPr>
            <a:spLocks noGrp="1"/>
          </p:cNvSpPr>
          <p:nvPr>
            <p:ph type="body" sz="quarter" idx="18"/>
          </p:nvPr>
        </p:nvSpPr>
        <p:spPr>
          <a:xfrm>
            <a:off x="7593697" y="3186008"/>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447267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996846" y="0"/>
            <a:ext cx="5099154" cy="143933"/>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5" name="文本占位符 5"/>
          <p:cNvSpPr>
            <a:spLocks noGrp="1"/>
          </p:cNvSpPr>
          <p:nvPr>
            <p:ph type="body" sz="quarter" idx="10" hasCustomPrompt="1"/>
          </p:nvPr>
        </p:nvSpPr>
        <p:spPr>
          <a:xfrm>
            <a:off x="996846" y="255931"/>
            <a:ext cx="5099154" cy="612749"/>
          </a:xfrm>
          <a:prstGeom prst="rect">
            <a:avLst/>
          </a:prstGeom>
        </p:spPr>
        <p:txBody>
          <a:bodyPr anchor="t"/>
          <a:lstStyle>
            <a:lvl1pPr marL="0" indent="0" algn="l">
              <a:buNone/>
              <a:defRPr sz="4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18" name="文本占位符 17"/>
          <p:cNvSpPr>
            <a:spLocks noGrp="1"/>
          </p:cNvSpPr>
          <p:nvPr>
            <p:ph type="body" sz="quarter" idx="11" hasCustomPrompt="1"/>
          </p:nvPr>
        </p:nvSpPr>
        <p:spPr>
          <a:xfrm>
            <a:off x="6096000" y="3329863"/>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9" name="文本占位符 17"/>
          <p:cNvSpPr>
            <a:spLocks noGrp="1"/>
          </p:cNvSpPr>
          <p:nvPr>
            <p:ph type="body" sz="quarter" idx="12"/>
          </p:nvPr>
        </p:nvSpPr>
        <p:spPr>
          <a:xfrm>
            <a:off x="7249579" y="3329863"/>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0" name="文本占位符 17"/>
          <p:cNvSpPr>
            <a:spLocks noGrp="1"/>
          </p:cNvSpPr>
          <p:nvPr>
            <p:ph type="body" sz="quarter" idx="13" hasCustomPrompt="1"/>
          </p:nvPr>
        </p:nvSpPr>
        <p:spPr>
          <a:xfrm>
            <a:off x="6096000" y="4267965"/>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1" name="文本占位符 17"/>
          <p:cNvSpPr>
            <a:spLocks noGrp="1"/>
          </p:cNvSpPr>
          <p:nvPr>
            <p:ph type="body" sz="quarter" idx="14"/>
          </p:nvPr>
        </p:nvSpPr>
        <p:spPr>
          <a:xfrm>
            <a:off x="7249579" y="4267965"/>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1" name="文本占位符 17"/>
          <p:cNvSpPr>
            <a:spLocks noGrp="1"/>
          </p:cNvSpPr>
          <p:nvPr>
            <p:ph type="body" sz="quarter" idx="15" hasCustomPrompt="1"/>
          </p:nvPr>
        </p:nvSpPr>
        <p:spPr>
          <a:xfrm>
            <a:off x="6096000" y="1419370"/>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2" name="文本占位符 17"/>
          <p:cNvSpPr>
            <a:spLocks noGrp="1"/>
          </p:cNvSpPr>
          <p:nvPr>
            <p:ph type="body" sz="quarter" idx="16"/>
          </p:nvPr>
        </p:nvSpPr>
        <p:spPr>
          <a:xfrm>
            <a:off x="7249579" y="1419370"/>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3" name="文本占位符 17"/>
          <p:cNvSpPr>
            <a:spLocks noGrp="1"/>
          </p:cNvSpPr>
          <p:nvPr>
            <p:ph type="body" sz="quarter" idx="17" hasCustomPrompt="1"/>
          </p:nvPr>
        </p:nvSpPr>
        <p:spPr>
          <a:xfrm>
            <a:off x="6096000" y="2357472"/>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4" name="文本占位符 17"/>
          <p:cNvSpPr>
            <a:spLocks noGrp="1"/>
          </p:cNvSpPr>
          <p:nvPr>
            <p:ph type="body" sz="quarter" idx="18"/>
          </p:nvPr>
        </p:nvSpPr>
        <p:spPr>
          <a:xfrm>
            <a:off x="7249579" y="2357472"/>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5" name="文本占位符 17"/>
          <p:cNvSpPr>
            <a:spLocks noGrp="1"/>
          </p:cNvSpPr>
          <p:nvPr>
            <p:ph type="body" sz="quarter" idx="19" hasCustomPrompt="1"/>
          </p:nvPr>
        </p:nvSpPr>
        <p:spPr>
          <a:xfrm>
            <a:off x="6096000" y="5206067"/>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6" name="文本占位符 17"/>
          <p:cNvSpPr>
            <a:spLocks noGrp="1"/>
          </p:cNvSpPr>
          <p:nvPr>
            <p:ph type="body" sz="quarter" idx="20"/>
          </p:nvPr>
        </p:nvSpPr>
        <p:spPr>
          <a:xfrm>
            <a:off x="7249579" y="5206067"/>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30804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996846" y="0"/>
            <a:ext cx="5099154" cy="143933"/>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5" name="文本占位符 5"/>
          <p:cNvSpPr>
            <a:spLocks noGrp="1"/>
          </p:cNvSpPr>
          <p:nvPr>
            <p:ph type="body" sz="quarter" idx="10" hasCustomPrompt="1"/>
          </p:nvPr>
        </p:nvSpPr>
        <p:spPr>
          <a:xfrm>
            <a:off x="996846" y="255931"/>
            <a:ext cx="5099154" cy="612749"/>
          </a:xfrm>
          <a:prstGeom prst="rect">
            <a:avLst/>
          </a:prstGeom>
        </p:spPr>
        <p:txBody>
          <a:bodyPr anchor="t"/>
          <a:lstStyle>
            <a:lvl1pPr marL="0" indent="0" algn="l">
              <a:buNone/>
              <a:defRPr sz="4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18" name="文本占位符 17"/>
          <p:cNvSpPr>
            <a:spLocks noGrp="1"/>
          </p:cNvSpPr>
          <p:nvPr>
            <p:ph type="body" sz="quarter" idx="11" hasCustomPrompt="1"/>
          </p:nvPr>
        </p:nvSpPr>
        <p:spPr>
          <a:xfrm>
            <a:off x="996846" y="4312843"/>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9" name="文本占位符 17"/>
          <p:cNvSpPr>
            <a:spLocks noGrp="1"/>
          </p:cNvSpPr>
          <p:nvPr>
            <p:ph type="body" sz="quarter" idx="12"/>
          </p:nvPr>
        </p:nvSpPr>
        <p:spPr>
          <a:xfrm>
            <a:off x="2150425" y="4312843"/>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1" name="文本占位符 17"/>
          <p:cNvSpPr>
            <a:spLocks noGrp="1"/>
          </p:cNvSpPr>
          <p:nvPr>
            <p:ph type="body" sz="quarter" idx="15" hasCustomPrompt="1"/>
          </p:nvPr>
        </p:nvSpPr>
        <p:spPr>
          <a:xfrm>
            <a:off x="996846" y="2402350"/>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2" name="文本占位符 17"/>
          <p:cNvSpPr>
            <a:spLocks noGrp="1"/>
          </p:cNvSpPr>
          <p:nvPr>
            <p:ph type="body" sz="quarter" idx="16"/>
          </p:nvPr>
        </p:nvSpPr>
        <p:spPr>
          <a:xfrm>
            <a:off x="2150425" y="2402350"/>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3" name="文本占位符 17"/>
          <p:cNvSpPr>
            <a:spLocks noGrp="1"/>
          </p:cNvSpPr>
          <p:nvPr>
            <p:ph type="body" sz="quarter" idx="17" hasCustomPrompt="1"/>
          </p:nvPr>
        </p:nvSpPr>
        <p:spPr>
          <a:xfrm>
            <a:off x="996846" y="3340452"/>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14" name="文本占位符 17"/>
          <p:cNvSpPr>
            <a:spLocks noGrp="1"/>
          </p:cNvSpPr>
          <p:nvPr>
            <p:ph type="body" sz="quarter" idx="18"/>
          </p:nvPr>
        </p:nvSpPr>
        <p:spPr>
          <a:xfrm>
            <a:off x="2150425" y="3340452"/>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17" name="文本占位符 17"/>
          <p:cNvSpPr>
            <a:spLocks noGrp="1"/>
          </p:cNvSpPr>
          <p:nvPr>
            <p:ph type="body" sz="quarter" idx="19" hasCustomPrompt="1"/>
          </p:nvPr>
        </p:nvSpPr>
        <p:spPr>
          <a:xfrm>
            <a:off x="6418476" y="4312843"/>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2" name="文本占位符 17"/>
          <p:cNvSpPr>
            <a:spLocks noGrp="1"/>
          </p:cNvSpPr>
          <p:nvPr>
            <p:ph type="body" sz="quarter" idx="20"/>
          </p:nvPr>
        </p:nvSpPr>
        <p:spPr>
          <a:xfrm>
            <a:off x="7572055" y="4312843"/>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3" name="文本占位符 17"/>
          <p:cNvSpPr>
            <a:spLocks noGrp="1"/>
          </p:cNvSpPr>
          <p:nvPr>
            <p:ph type="body" sz="quarter" idx="21" hasCustomPrompt="1"/>
          </p:nvPr>
        </p:nvSpPr>
        <p:spPr>
          <a:xfrm>
            <a:off x="6418476" y="2402350"/>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4" name="文本占位符 17"/>
          <p:cNvSpPr>
            <a:spLocks noGrp="1"/>
          </p:cNvSpPr>
          <p:nvPr>
            <p:ph type="body" sz="quarter" idx="22"/>
          </p:nvPr>
        </p:nvSpPr>
        <p:spPr>
          <a:xfrm>
            <a:off x="7572055" y="2402350"/>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
        <p:nvSpPr>
          <p:cNvPr id="25" name="文本占位符 17"/>
          <p:cNvSpPr>
            <a:spLocks noGrp="1"/>
          </p:cNvSpPr>
          <p:nvPr>
            <p:ph type="body" sz="quarter" idx="23" hasCustomPrompt="1"/>
          </p:nvPr>
        </p:nvSpPr>
        <p:spPr>
          <a:xfrm>
            <a:off x="6418476" y="3340452"/>
            <a:ext cx="974935" cy="677331"/>
          </a:xfrm>
          <a:prstGeom prst="rect">
            <a:avLst/>
          </a:prstGeom>
          <a:solidFill>
            <a:schemeClr val="bg1"/>
          </a:solidFill>
        </p:spPr>
        <p:txBody>
          <a:bodyPr anchor="ctr"/>
          <a:lstStyle>
            <a:lvl1pPr marL="0" indent="0">
              <a:lnSpc>
                <a:spcPct val="130000"/>
              </a:lnSpc>
              <a:buNone/>
              <a:defRPr sz="3600" b="1">
                <a:solidFill>
                  <a:schemeClr val="tx1"/>
                </a:solidFill>
              </a:defRPr>
            </a:lvl1pPr>
          </a:lstStyle>
          <a:p>
            <a:pPr lvl="0"/>
            <a:r>
              <a:rPr kumimoji="1" lang="en-US" altLang="zh-CN" dirty="0"/>
              <a:t>00</a:t>
            </a:r>
            <a:endParaRPr kumimoji="1" lang="zh-CN" altLang="en-US" dirty="0"/>
          </a:p>
        </p:txBody>
      </p:sp>
      <p:sp>
        <p:nvSpPr>
          <p:cNvPr id="26" name="文本占位符 17"/>
          <p:cNvSpPr>
            <a:spLocks noGrp="1"/>
          </p:cNvSpPr>
          <p:nvPr>
            <p:ph type="body" sz="quarter" idx="24"/>
          </p:nvPr>
        </p:nvSpPr>
        <p:spPr>
          <a:xfrm>
            <a:off x="7572055" y="3340452"/>
            <a:ext cx="3518855" cy="677331"/>
          </a:xfrm>
          <a:prstGeom prst="rect">
            <a:avLst/>
          </a:prstGeom>
          <a:solidFill>
            <a:schemeClr val="accent2"/>
          </a:solidFill>
        </p:spPr>
        <p:txBody>
          <a:bodyPr anchor="ctr"/>
          <a:lstStyle>
            <a:lvl1pPr marL="0" indent="0">
              <a:lnSpc>
                <a:spcPct val="130000"/>
              </a:lnSpc>
              <a:buNone/>
              <a:defRPr sz="2800" b="1">
                <a:solidFill>
                  <a:schemeClr val="tx1"/>
                </a:solidFill>
              </a:defRPr>
            </a:lvl1pPr>
          </a:lstStyle>
          <a:p>
            <a:pPr lvl="0"/>
            <a:r>
              <a:rPr kumimoji="1" lang="zh-CN" altLang="en-US"/>
              <a:t>单击此处编辑母版文本样式</a:t>
            </a:r>
          </a:p>
        </p:txBody>
      </p:sp>
    </p:spTree>
    <p:extLst>
      <p:ext uri="{BB962C8B-B14F-4D97-AF65-F5344CB8AC3E}">
        <p14:creationId xmlns:p14="http://schemas.microsoft.com/office/powerpoint/2010/main" val="159007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13" name="直接连接符 11"/>
          <p:cNvCxnSpPr/>
          <p:nvPr userDrawn="1"/>
        </p:nvCxnSpPr>
        <p:spPr>
          <a:xfrm>
            <a:off x="8637889" y="3429000"/>
            <a:ext cx="271432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2"/>
          <p:cNvCxnSpPr/>
          <p:nvPr userDrawn="1"/>
        </p:nvCxnSpPr>
        <p:spPr>
          <a:xfrm>
            <a:off x="827773" y="3429000"/>
            <a:ext cx="2714324"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文本占位符 5"/>
          <p:cNvSpPr>
            <a:spLocks noGrp="1"/>
          </p:cNvSpPr>
          <p:nvPr>
            <p:ph type="body" sz="quarter" idx="10" hasCustomPrompt="1"/>
          </p:nvPr>
        </p:nvSpPr>
        <p:spPr>
          <a:xfrm>
            <a:off x="3540416" y="3122625"/>
            <a:ext cx="5099154" cy="612749"/>
          </a:xfrm>
          <a:prstGeom prst="rect">
            <a:avLst/>
          </a:prstGeom>
        </p:spPr>
        <p:txBody>
          <a:bodyPr anchor="t"/>
          <a:lstStyle>
            <a:lvl1pPr marL="0" indent="0" algn="ctr">
              <a:buNone/>
              <a:defRPr sz="4000" b="1">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
        <p:nvSpPr>
          <p:cNvPr id="5" name="文本占位符 5"/>
          <p:cNvSpPr>
            <a:spLocks noGrp="1"/>
          </p:cNvSpPr>
          <p:nvPr>
            <p:ph type="body" sz="quarter" idx="11" hasCustomPrompt="1"/>
          </p:nvPr>
        </p:nvSpPr>
        <p:spPr>
          <a:xfrm>
            <a:off x="3540416" y="2509876"/>
            <a:ext cx="5099154" cy="612749"/>
          </a:xfrm>
          <a:prstGeom prst="rect">
            <a:avLst/>
          </a:prstGeom>
        </p:spPr>
        <p:txBody>
          <a:bodyPr anchor="t"/>
          <a:lstStyle>
            <a:lvl1pPr marL="0" indent="0" algn="ctr">
              <a:buNone/>
              <a:defRPr sz="3200" b="0">
                <a:solidFill>
                  <a:schemeClr val="accent2"/>
                </a:solidFill>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点击此处添加副标题</a:t>
            </a:r>
          </a:p>
        </p:txBody>
      </p:sp>
    </p:spTree>
    <p:extLst>
      <p:ext uri="{BB962C8B-B14F-4D97-AF65-F5344CB8AC3E}">
        <p14:creationId xmlns:p14="http://schemas.microsoft.com/office/powerpoint/2010/main" val="1889804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平行四边形 4"/>
          <p:cNvSpPr/>
          <p:nvPr/>
        </p:nvSpPr>
        <p:spPr>
          <a:xfrm rot="20039205" flipH="1">
            <a:off x="6712632" y="5910590"/>
            <a:ext cx="2666636" cy="2290465"/>
          </a:xfrm>
          <a:prstGeom prst="parallelogram">
            <a:avLst>
              <a:gd name="adj" fmla="val 81041"/>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 name="矩形 5"/>
          <p:cNvSpPr/>
          <p:nvPr/>
        </p:nvSpPr>
        <p:spPr>
          <a:xfrm rot="20914713">
            <a:off x="2948818" y="712861"/>
            <a:ext cx="6152922" cy="3854219"/>
          </a:xfrm>
          <a:prstGeom prst="rect">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 name="矩形 6"/>
          <p:cNvSpPr/>
          <p:nvPr/>
        </p:nvSpPr>
        <p:spPr>
          <a:xfrm rot="20914713">
            <a:off x="6112946" y="3688088"/>
            <a:ext cx="691340" cy="15827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 name="圆角矩形 7"/>
          <p:cNvSpPr/>
          <p:nvPr/>
        </p:nvSpPr>
        <p:spPr>
          <a:xfrm rot="4714713">
            <a:off x="6334824" y="4532517"/>
            <a:ext cx="354312" cy="1350110"/>
          </a:xfrm>
          <a:prstGeom prst="roundRect">
            <a:avLst>
              <a:gd name="adj" fmla="val 32292"/>
            </a:avLst>
          </a:prstGeom>
          <a:solidFill>
            <a:schemeClr val="accent2"/>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 name="圆角矩形 8"/>
          <p:cNvSpPr/>
          <p:nvPr/>
        </p:nvSpPr>
        <p:spPr>
          <a:xfrm rot="4714713">
            <a:off x="6413543" y="4818310"/>
            <a:ext cx="354312" cy="1557819"/>
          </a:xfrm>
          <a:prstGeom prst="roundRect">
            <a:avLst>
              <a:gd name="adj" fmla="val 32292"/>
            </a:avLst>
          </a:prstGeom>
          <a:solidFill>
            <a:schemeClr val="accent2"/>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 name="圆角矩形 9"/>
          <p:cNvSpPr/>
          <p:nvPr/>
        </p:nvSpPr>
        <p:spPr>
          <a:xfrm rot="4714713">
            <a:off x="6492262" y="5311814"/>
            <a:ext cx="354312" cy="1350110"/>
          </a:xfrm>
          <a:prstGeom prst="roundRect">
            <a:avLst>
              <a:gd name="adj" fmla="val 32292"/>
            </a:avLst>
          </a:prstGeom>
          <a:solidFill>
            <a:schemeClr val="accent2"/>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 name="圆角矩形 10"/>
          <p:cNvSpPr/>
          <p:nvPr/>
        </p:nvSpPr>
        <p:spPr>
          <a:xfrm rot="4714713">
            <a:off x="6570980" y="5818299"/>
            <a:ext cx="354312" cy="1116437"/>
          </a:xfrm>
          <a:prstGeom prst="roundRect">
            <a:avLst>
              <a:gd name="adj" fmla="val 32292"/>
            </a:avLst>
          </a:prstGeom>
          <a:solidFill>
            <a:schemeClr val="accent2"/>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 name="圆角矩形 11"/>
          <p:cNvSpPr/>
          <p:nvPr/>
        </p:nvSpPr>
        <p:spPr>
          <a:xfrm rot="10463067">
            <a:off x="7347431" y="4870185"/>
            <a:ext cx="342368" cy="697211"/>
          </a:xfrm>
          <a:prstGeom prst="roundRect">
            <a:avLst>
              <a:gd name="adj" fmla="val 32292"/>
            </a:avLst>
          </a:prstGeom>
          <a:solidFill>
            <a:schemeClr val="accent2"/>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Tree>
    <p:extLst>
      <p:ext uri="{BB962C8B-B14F-4D97-AF65-F5344CB8AC3E}">
        <p14:creationId xmlns:p14="http://schemas.microsoft.com/office/powerpoint/2010/main" val="38437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426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0" y="4533089"/>
            <a:ext cx="12192000" cy="232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cxnSp>
        <p:nvCxnSpPr>
          <p:cNvPr id="3" name="直接连接符 48"/>
          <p:cNvCxnSpPr/>
          <p:nvPr userDrawn="1"/>
        </p:nvCxnSpPr>
        <p:spPr>
          <a:xfrm>
            <a:off x="8637889"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51"/>
          <p:cNvCxnSpPr/>
          <p:nvPr userDrawn="1"/>
        </p:nvCxnSpPr>
        <p:spPr>
          <a:xfrm>
            <a:off x="827773" y="695426"/>
            <a:ext cx="2714324"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3835400" y="263626"/>
            <a:ext cx="4521200" cy="863600"/>
          </a:xfrm>
          <a:prstGeom prst="rect">
            <a:avLst/>
          </a:prstGeom>
        </p:spPr>
        <p:txBody>
          <a:bodyPr anchor="ctr"/>
          <a:lstStyle>
            <a:lvl1pPr marL="0" indent="0" algn="ctr">
              <a:buNone/>
              <a:defRPr sz="2800" b="1">
                <a:latin typeface="Microsoft YaHei" charset="0"/>
                <a:ea typeface="Microsoft YaHei" charset="0"/>
                <a:cs typeface="Microsoft YaHei" charset="0"/>
              </a:defRPr>
            </a:lvl1pPr>
            <a:lvl2pPr>
              <a:defRPr b="1">
                <a:latin typeface="Microsoft YaHei" charset="0"/>
                <a:ea typeface="Microsoft YaHei" charset="0"/>
                <a:cs typeface="Microsoft YaHei" charset="0"/>
              </a:defRPr>
            </a:lvl2pPr>
            <a:lvl3pPr>
              <a:defRPr b="1">
                <a:latin typeface="Microsoft YaHei" charset="0"/>
                <a:ea typeface="Microsoft YaHei" charset="0"/>
                <a:cs typeface="Microsoft YaHei" charset="0"/>
              </a:defRPr>
            </a:lvl3pPr>
            <a:lvl4pPr>
              <a:defRPr b="1">
                <a:latin typeface="Microsoft YaHei" charset="0"/>
                <a:ea typeface="Microsoft YaHei" charset="0"/>
                <a:cs typeface="Microsoft YaHei" charset="0"/>
              </a:defRPr>
            </a:lvl4pPr>
            <a:lvl5pPr>
              <a:defRPr b="1">
                <a:latin typeface="Microsoft YaHei" charset="0"/>
                <a:ea typeface="Microsoft YaHei" charset="0"/>
                <a:cs typeface="Microsoft YaHei" charset="0"/>
              </a:defRPr>
            </a:lvl5pPr>
          </a:lstStyle>
          <a:p>
            <a:pPr lvl="0"/>
            <a:r>
              <a:rPr kumimoji="1" lang="zh-CN" altLang="en-US" dirty="0"/>
              <a:t>点击</a:t>
            </a:r>
            <a:r>
              <a:rPr kumimoji="1" lang="zh-CN" altLang="en-US"/>
              <a:t>此处添加副标题</a:t>
            </a:r>
            <a:endParaRPr kumimoji="1" lang="zh-CN" altLang="en-US" dirty="0"/>
          </a:p>
        </p:txBody>
      </p:sp>
    </p:spTree>
    <p:extLst>
      <p:ext uri="{BB962C8B-B14F-4D97-AF65-F5344CB8AC3E}">
        <p14:creationId xmlns:p14="http://schemas.microsoft.com/office/powerpoint/2010/main" val="1390543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7" r:id="rId1"/>
    <p:sldLayoutId id="2147483697" r:id="rId2"/>
    <p:sldLayoutId id="2147483698" r:id="rId3"/>
    <p:sldLayoutId id="2147483699" r:id="rId4"/>
    <p:sldLayoutId id="2147483700"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8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12941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solidFill>
                  <a:srgbClr val="FFFFFF"/>
                </a:solidFill>
                <a:latin typeface="微软雅黑"/>
                <a:ea typeface="微软雅黑"/>
              </a:rPr>
              <a:t>基于</a:t>
            </a:r>
            <a:r>
              <a:rPr lang="en-US" altLang="zh-CN" dirty="0">
                <a:solidFill>
                  <a:srgbClr val="FFFFFF"/>
                </a:solidFill>
                <a:latin typeface="微软雅黑"/>
                <a:ea typeface="微软雅黑"/>
              </a:rPr>
              <a:t>Web</a:t>
            </a:r>
            <a:r>
              <a:rPr lang="zh-CN" altLang="en-US" dirty="0">
                <a:solidFill>
                  <a:srgbClr val="FFFFFF"/>
                </a:solidFill>
                <a:latin typeface="微软雅黑"/>
                <a:ea typeface="微软雅黑"/>
              </a:rPr>
              <a:t>的编程教学演示系统设计与实现</a:t>
            </a:r>
          </a:p>
        </p:txBody>
      </p:sp>
      <p:sp>
        <p:nvSpPr>
          <p:cNvPr id="6" name="文本占位符 5"/>
          <p:cNvSpPr>
            <a:spLocks noGrp="1"/>
          </p:cNvSpPr>
          <p:nvPr>
            <p:ph type="body" sz="quarter" idx="14"/>
          </p:nvPr>
        </p:nvSpPr>
        <p:spPr/>
        <p:txBody>
          <a:bodyPr/>
          <a:lstStyle/>
          <a:p>
            <a:r>
              <a:rPr lang="zh-CN" altLang="en-US" dirty="0">
                <a:solidFill>
                  <a:srgbClr val="FFFFFF"/>
                </a:solidFill>
                <a:latin typeface="微软雅黑"/>
                <a:ea typeface="微软雅黑"/>
              </a:rPr>
              <a:t>报告人</a:t>
            </a:r>
            <a:r>
              <a:rPr lang="zh-CN" altLang="en-US" dirty="0" smtClean="0">
                <a:solidFill>
                  <a:srgbClr val="FFFFFF"/>
                </a:solidFill>
                <a:latin typeface="微软雅黑"/>
                <a:ea typeface="微软雅黑"/>
              </a:rPr>
              <a:t>：</a:t>
            </a:r>
            <a:r>
              <a:rPr lang="zh-CN" altLang="en-US" dirty="0">
                <a:solidFill>
                  <a:srgbClr val="FFFFFF"/>
                </a:solidFill>
                <a:latin typeface="微软雅黑"/>
                <a:ea typeface="微软雅黑"/>
              </a:rPr>
              <a:t>陈年域</a:t>
            </a:r>
            <a:endParaRPr lang="en-US" altLang="zh-CN" dirty="0">
              <a:solidFill>
                <a:srgbClr val="FFFFFF"/>
              </a:solidFill>
              <a:latin typeface="微软雅黑"/>
              <a:ea typeface="微软雅黑"/>
            </a:endParaRPr>
          </a:p>
        </p:txBody>
      </p:sp>
    </p:spTree>
    <p:extLst>
      <p:ext uri="{BB962C8B-B14F-4D97-AF65-F5344CB8AC3E}">
        <p14:creationId xmlns:p14="http://schemas.microsoft.com/office/powerpoint/2010/main" val="172018567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PART2</a:t>
            </a:r>
            <a:r>
              <a:rPr kumimoji="1" lang="zh-CN" altLang="en-US" dirty="0"/>
              <a:t>系统介绍</a:t>
            </a:r>
          </a:p>
        </p:txBody>
      </p:sp>
      <p:grpSp>
        <p:nvGrpSpPr>
          <p:cNvPr id="3" name="组合 19"/>
          <p:cNvGrpSpPr/>
          <p:nvPr/>
        </p:nvGrpSpPr>
        <p:grpSpPr>
          <a:xfrm>
            <a:off x="869484" y="1489547"/>
            <a:ext cx="3484344" cy="4762278"/>
            <a:chOff x="869484" y="1490133"/>
            <a:chExt cx="3484344" cy="4762278"/>
          </a:xfrm>
          <a:solidFill>
            <a:schemeClr val="tx1">
              <a:lumMod val="75000"/>
              <a:lumOff val="25000"/>
            </a:schemeClr>
          </a:solidFill>
        </p:grpSpPr>
        <p:sp>
          <p:nvSpPr>
            <p:cNvPr id="4" name="矩形 3"/>
            <p:cNvSpPr/>
            <p:nvPr/>
          </p:nvSpPr>
          <p:spPr>
            <a:xfrm>
              <a:off x="869484" y="2078344"/>
              <a:ext cx="3484344" cy="35858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5" name="等腰三角形 10"/>
            <p:cNvSpPr/>
            <p:nvPr/>
          </p:nvSpPr>
          <p:spPr>
            <a:xfrm>
              <a:off x="869484" y="1490133"/>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6" name="等腰三角形 13"/>
            <p:cNvSpPr/>
            <p:nvPr/>
          </p:nvSpPr>
          <p:spPr>
            <a:xfrm flipV="1">
              <a:off x="869484" y="5664200"/>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grpSp>
      <p:grpSp>
        <p:nvGrpSpPr>
          <p:cNvPr id="7" name="组合 17"/>
          <p:cNvGrpSpPr/>
          <p:nvPr/>
        </p:nvGrpSpPr>
        <p:grpSpPr>
          <a:xfrm>
            <a:off x="7838172" y="1489547"/>
            <a:ext cx="3484344" cy="4762278"/>
            <a:chOff x="7838172" y="1490133"/>
            <a:chExt cx="3484344" cy="4762278"/>
          </a:xfrm>
          <a:solidFill>
            <a:schemeClr val="tx1">
              <a:lumMod val="75000"/>
              <a:lumOff val="25000"/>
            </a:schemeClr>
          </a:solidFill>
        </p:grpSpPr>
        <p:sp>
          <p:nvSpPr>
            <p:cNvPr id="8" name="矩形 7"/>
            <p:cNvSpPr/>
            <p:nvPr/>
          </p:nvSpPr>
          <p:spPr>
            <a:xfrm>
              <a:off x="7838172" y="2078344"/>
              <a:ext cx="3484344" cy="35858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latin typeface="Microsoft YaHei" charset="0"/>
                <a:ea typeface="Microsoft YaHei" charset="0"/>
                <a:cs typeface="Microsoft YaHei" charset="0"/>
              </a:endParaRPr>
            </a:p>
          </p:txBody>
        </p:sp>
        <p:sp>
          <p:nvSpPr>
            <p:cNvPr id="9" name="等腰三角形 11"/>
            <p:cNvSpPr/>
            <p:nvPr/>
          </p:nvSpPr>
          <p:spPr>
            <a:xfrm>
              <a:off x="7838173" y="1490133"/>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10" name="等腰三角形 14"/>
            <p:cNvSpPr/>
            <p:nvPr/>
          </p:nvSpPr>
          <p:spPr>
            <a:xfrm flipV="1">
              <a:off x="7838173" y="5664200"/>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grpSp>
      <p:grpSp>
        <p:nvGrpSpPr>
          <p:cNvPr id="11" name="组合 18"/>
          <p:cNvGrpSpPr/>
          <p:nvPr/>
        </p:nvGrpSpPr>
        <p:grpSpPr>
          <a:xfrm>
            <a:off x="4353828" y="1489547"/>
            <a:ext cx="3484345" cy="4762278"/>
            <a:chOff x="4353828" y="1490133"/>
            <a:chExt cx="3484345" cy="4762278"/>
          </a:xfrm>
          <a:solidFill>
            <a:schemeClr val="accent2"/>
          </a:solidFill>
        </p:grpSpPr>
        <p:sp>
          <p:nvSpPr>
            <p:cNvPr id="12" name="矩形 11"/>
            <p:cNvSpPr/>
            <p:nvPr/>
          </p:nvSpPr>
          <p:spPr>
            <a:xfrm>
              <a:off x="4353828" y="2078344"/>
              <a:ext cx="3484344" cy="358585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13" name="等腰三角形 12"/>
            <p:cNvSpPr/>
            <p:nvPr/>
          </p:nvSpPr>
          <p:spPr>
            <a:xfrm>
              <a:off x="4353830" y="1490133"/>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14" name="等腰三角形 15"/>
            <p:cNvSpPr/>
            <p:nvPr/>
          </p:nvSpPr>
          <p:spPr>
            <a:xfrm flipV="1">
              <a:off x="4353830" y="5664200"/>
              <a:ext cx="3484343" cy="58821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grpSp>
      <p:grpSp>
        <p:nvGrpSpPr>
          <p:cNvPr id="34" name="组 33"/>
          <p:cNvGrpSpPr/>
          <p:nvPr/>
        </p:nvGrpSpPr>
        <p:grpSpPr>
          <a:xfrm>
            <a:off x="2021305" y="1127226"/>
            <a:ext cx="1174282" cy="1329973"/>
            <a:chOff x="2021305" y="1365101"/>
            <a:chExt cx="1174282" cy="1329973"/>
          </a:xfrm>
        </p:grpSpPr>
        <p:sp>
          <p:nvSpPr>
            <p:cNvPr id="15" name="任意多边形 25"/>
            <p:cNvSpPr/>
            <p:nvPr/>
          </p:nvSpPr>
          <p:spPr>
            <a:xfrm rot="10800000">
              <a:off x="2021305" y="1365101"/>
              <a:ext cx="1174282" cy="1329973"/>
            </a:xfrm>
            <a:custGeom>
              <a:avLst/>
              <a:gdLst>
                <a:gd name="connsiteX0" fmla="*/ 587141 w 1174282"/>
                <a:gd name="connsiteY0" fmla="*/ 1329973 h 1329973"/>
                <a:gd name="connsiteX1" fmla="*/ 0 w 1174282"/>
                <a:gd name="connsiteY1" fmla="*/ 742832 h 1329973"/>
                <a:gd name="connsiteX2" fmla="*/ 468812 w 1174282"/>
                <a:gd name="connsiteY2" fmla="*/ 167620 h 1329973"/>
                <a:gd name="connsiteX3" fmla="*/ 491233 w 1174282"/>
                <a:gd name="connsiteY3" fmla="*/ 165359 h 1329973"/>
                <a:gd name="connsiteX4" fmla="*/ 587141 w 1174282"/>
                <a:gd name="connsiteY4" fmla="*/ 0 h 1329973"/>
                <a:gd name="connsiteX5" fmla="*/ 683049 w 1174282"/>
                <a:gd name="connsiteY5" fmla="*/ 165359 h 1329973"/>
                <a:gd name="connsiteX6" fmla="*/ 705471 w 1174282"/>
                <a:gd name="connsiteY6" fmla="*/ 167620 h 1329973"/>
                <a:gd name="connsiteX7" fmla="*/ 1174282 w 1174282"/>
                <a:gd name="connsiteY7" fmla="*/ 742832 h 1329973"/>
                <a:gd name="connsiteX8" fmla="*/ 587141 w 1174282"/>
                <a:gd name="connsiteY8" fmla="*/ 1329973 h 13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282" h="1329973">
                  <a:moveTo>
                    <a:pt x="587141" y="1329973"/>
                  </a:moveTo>
                  <a:cubicBezTo>
                    <a:pt x="262872" y="1329973"/>
                    <a:pt x="0" y="1067101"/>
                    <a:pt x="0" y="742832"/>
                  </a:cubicBezTo>
                  <a:cubicBezTo>
                    <a:pt x="0" y="459097"/>
                    <a:pt x="201261" y="222368"/>
                    <a:pt x="468812" y="167620"/>
                  </a:cubicBezTo>
                  <a:lnTo>
                    <a:pt x="491233" y="165359"/>
                  </a:lnTo>
                  <a:lnTo>
                    <a:pt x="587141" y="0"/>
                  </a:lnTo>
                  <a:lnTo>
                    <a:pt x="683049" y="165359"/>
                  </a:lnTo>
                  <a:lnTo>
                    <a:pt x="705471" y="167620"/>
                  </a:lnTo>
                  <a:cubicBezTo>
                    <a:pt x="973021" y="222368"/>
                    <a:pt x="1174282" y="459097"/>
                    <a:pt x="1174282" y="742832"/>
                  </a:cubicBezTo>
                  <a:cubicBezTo>
                    <a:pt x="1174282" y="1067101"/>
                    <a:pt x="911410" y="1329973"/>
                    <a:pt x="587141" y="1329973"/>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18" name="文本框 17"/>
            <p:cNvSpPr txBox="1"/>
            <p:nvPr/>
          </p:nvSpPr>
          <p:spPr>
            <a:xfrm>
              <a:off x="2329313" y="1578544"/>
              <a:ext cx="564578" cy="830997"/>
            </a:xfrm>
            <a:prstGeom prst="rect">
              <a:avLst/>
            </a:prstGeom>
            <a:noFill/>
          </p:spPr>
          <p:txBody>
            <a:bodyPr wrap="none" rtlCol="0">
              <a:spAutoFit/>
            </a:bodyPr>
            <a:lstStyle/>
            <a:p>
              <a:r>
                <a:rPr lang="en-US" altLang="zh-CN" sz="4800" b="1" dirty="0">
                  <a:solidFill>
                    <a:srgbClr val="FFFFFF"/>
                  </a:solidFill>
                  <a:latin typeface="Microsoft YaHei" charset="0"/>
                  <a:ea typeface="Microsoft YaHei" charset="0"/>
                  <a:cs typeface="Microsoft YaHei" charset="0"/>
                </a:rPr>
                <a:t>1</a:t>
              </a:r>
              <a:endParaRPr lang="zh-CN" altLang="en-US" sz="4800" b="1" dirty="0">
                <a:solidFill>
                  <a:srgbClr val="FFFFFF"/>
                </a:solidFill>
                <a:latin typeface="Microsoft YaHei" charset="0"/>
                <a:ea typeface="Microsoft YaHei" charset="0"/>
                <a:cs typeface="Microsoft YaHei" charset="0"/>
              </a:endParaRPr>
            </a:p>
          </p:txBody>
        </p:sp>
      </p:grpSp>
      <p:grpSp>
        <p:nvGrpSpPr>
          <p:cNvPr id="33" name="组 32"/>
          <p:cNvGrpSpPr/>
          <p:nvPr/>
        </p:nvGrpSpPr>
        <p:grpSpPr>
          <a:xfrm>
            <a:off x="5508859" y="1127226"/>
            <a:ext cx="1174282" cy="1329973"/>
            <a:chOff x="5508859" y="1365101"/>
            <a:chExt cx="1174282" cy="1329973"/>
          </a:xfrm>
        </p:grpSpPr>
        <p:sp>
          <p:nvSpPr>
            <p:cNvPr id="16" name="任意多边形 26"/>
            <p:cNvSpPr/>
            <p:nvPr/>
          </p:nvSpPr>
          <p:spPr>
            <a:xfrm rot="10800000">
              <a:off x="5508859" y="1365101"/>
              <a:ext cx="1174282" cy="1329973"/>
            </a:xfrm>
            <a:custGeom>
              <a:avLst/>
              <a:gdLst>
                <a:gd name="connsiteX0" fmla="*/ 587141 w 1174282"/>
                <a:gd name="connsiteY0" fmla="*/ 1329973 h 1329973"/>
                <a:gd name="connsiteX1" fmla="*/ 0 w 1174282"/>
                <a:gd name="connsiteY1" fmla="*/ 742832 h 1329973"/>
                <a:gd name="connsiteX2" fmla="*/ 468812 w 1174282"/>
                <a:gd name="connsiteY2" fmla="*/ 167620 h 1329973"/>
                <a:gd name="connsiteX3" fmla="*/ 491233 w 1174282"/>
                <a:gd name="connsiteY3" fmla="*/ 165359 h 1329973"/>
                <a:gd name="connsiteX4" fmla="*/ 587141 w 1174282"/>
                <a:gd name="connsiteY4" fmla="*/ 0 h 1329973"/>
                <a:gd name="connsiteX5" fmla="*/ 683049 w 1174282"/>
                <a:gd name="connsiteY5" fmla="*/ 165359 h 1329973"/>
                <a:gd name="connsiteX6" fmla="*/ 705471 w 1174282"/>
                <a:gd name="connsiteY6" fmla="*/ 167620 h 1329973"/>
                <a:gd name="connsiteX7" fmla="*/ 1174282 w 1174282"/>
                <a:gd name="connsiteY7" fmla="*/ 742832 h 1329973"/>
                <a:gd name="connsiteX8" fmla="*/ 587141 w 1174282"/>
                <a:gd name="connsiteY8" fmla="*/ 1329973 h 13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282" h="1329973">
                  <a:moveTo>
                    <a:pt x="587141" y="1329973"/>
                  </a:moveTo>
                  <a:cubicBezTo>
                    <a:pt x="262872" y="1329973"/>
                    <a:pt x="0" y="1067101"/>
                    <a:pt x="0" y="742832"/>
                  </a:cubicBezTo>
                  <a:cubicBezTo>
                    <a:pt x="0" y="459097"/>
                    <a:pt x="201261" y="222368"/>
                    <a:pt x="468812" y="167620"/>
                  </a:cubicBezTo>
                  <a:lnTo>
                    <a:pt x="491233" y="165359"/>
                  </a:lnTo>
                  <a:lnTo>
                    <a:pt x="587141" y="0"/>
                  </a:lnTo>
                  <a:lnTo>
                    <a:pt x="683049" y="165359"/>
                  </a:lnTo>
                  <a:lnTo>
                    <a:pt x="705471" y="167620"/>
                  </a:lnTo>
                  <a:cubicBezTo>
                    <a:pt x="973021" y="222368"/>
                    <a:pt x="1174282" y="459097"/>
                    <a:pt x="1174282" y="742832"/>
                  </a:cubicBezTo>
                  <a:cubicBezTo>
                    <a:pt x="1174282" y="1067101"/>
                    <a:pt x="911410" y="1329973"/>
                    <a:pt x="587141" y="1329973"/>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19" name="文本框 18"/>
            <p:cNvSpPr txBox="1"/>
            <p:nvPr/>
          </p:nvSpPr>
          <p:spPr>
            <a:xfrm>
              <a:off x="5813711" y="1578544"/>
              <a:ext cx="564578" cy="830997"/>
            </a:xfrm>
            <a:prstGeom prst="rect">
              <a:avLst/>
            </a:prstGeom>
            <a:noFill/>
          </p:spPr>
          <p:txBody>
            <a:bodyPr wrap="none" rtlCol="0">
              <a:spAutoFit/>
            </a:bodyPr>
            <a:lstStyle/>
            <a:p>
              <a:r>
                <a:rPr lang="en-US" altLang="zh-CN" sz="4800" b="1" dirty="0">
                  <a:solidFill>
                    <a:srgbClr val="FFFFFF"/>
                  </a:solidFill>
                  <a:latin typeface="Microsoft YaHei" charset="0"/>
                  <a:ea typeface="Microsoft YaHei" charset="0"/>
                  <a:cs typeface="Microsoft YaHei" charset="0"/>
                </a:rPr>
                <a:t>2</a:t>
              </a:r>
              <a:endParaRPr lang="zh-CN" altLang="en-US" sz="4800" b="1" dirty="0">
                <a:solidFill>
                  <a:srgbClr val="FFFFFF"/>
                </a:solidFill>
                <a:latin typeface="Microsoft YaHei" charset="0"/>
                <a:ea typeface="Microsoft YaHei" charset="0"/>
                <a:cs typeface="Microsoft YaHei" charset="0"/>
              </a:endParaRPr>
            </a:p>
          </p:txBody>
        </p:sp>
      </p:grpSp>
      <p:grpSp>
        <p:nvGrpSpPr>
          <p:cNvPr id="35" name="组 34"/>
          <p:cNvGrpSpPr/>
          <p:nvPr/>
        </p:nvGrpSpPr>
        <p:grpSpPr>
          <a:xfrm>
            <a:off x="9012454" y="1127226"/>
            <a:ext cx="1174282" cy="1329973"/>
            <a:chOff x="9012454" y="1365101"/>
            <a:chExt cx="1174282" cy="1329973"/>
          </a:xfrm>
        </p:grpSpPr>
        <p:sp>
          <p:nvSpPr>
            <p:cNvPr id="17" name="任意多边形 27"/>
            <p:cNvSpPr/>
            <p:nvPr/>
          </p:nvSpPr>
          <p:spPr>
            <a:xfrm rot="10800000">
              <a:off x="9012454" y="1365101"/>
              <a:ext cx="1174282" cy="1329973"/>
            </a:xfrm>
            <a:custGeom>
              <a:avLst/>
              <a:gdLst>
                <a:gd name="connsiteX0" fmla="*/ 587141 w 1174282"/>
                <a:gd name="connsiteY0" fmla="*/ 1329973 h 1329973"/>
                <a:gd name="connsiteX1" fmla="*/ 0 w 1174282"/>
                <a:gd name="connsiteY1" fmla="*/ 742832 h 1329973"/>
                <a:gd name="connsiteX2" fmla="*/ 468812 w 1174282"/>
                <a:gd name="connsiteY2" fmla="*/ 167620 h 1329973"/>
                <a:gd name="connsiteX3" fmla="*/ 491233 w 1174282"/>
                <a:gd name="connsiteY3" fmla="*/ 165359 h 1329973"/>
                <a:gd name="connsiteX4" fmla="*/ 587141 w 1174282"/>
                <a:gd name="connsiteY4" fmla="*/ 0 h 1329973"/>
                <a:gd name="connsiteX5" fmla="*/ 683049 w 1174282"/>
                <a:gd name="connsiteY5" fmla="*/ 165359 h 1329973"/>
                <a:gd name="connsiteX6" fmla="*/ 705471 w 1174282"/>
                <a:gd name="connsiteY6" fmla="*/ 167620 h 1329973"/>
                <a:gd name="connsiteX7" fmla="*/ 1174282 w 1174282"/>
                <a:gd name="connsiteY7" fmla="*/ 742832 h 1329973"/>
                <a:gd name="connsiteX8" fmla="*/ 587141 w 1174282"/>
                <a:gd name="connsiteY8" fmla="*/ 1329973 h 132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4282" h="1329973">
                  <a:moveTo>
                    <a:pt x="587141" y="1329973"/>
                  </a:moveTo>
                  <a:cubicBezTo>
                    <a:pt x="262872" y="1329973"/>
                    <a:pt x="0" y="1067101"/>
                    <a:pt x="0" y="742832"/>
                  </a:cubicBezTo>
                  <a:cubicBezTo>
                    <a:pt x="0" y="459097"/>
                    <a:pt x="201261" y="222368"/>
                    <a:pt x="468812" y="167620"/>
                  </a:cubicBezTo>
                  <a:lnTo>
                    <a:pt x="491233" y="165359"/>
                  </a:lnTo>
                  <a:lnTo>
                    <a:pt x="587141" y="0"/>
                  </a:lnTo>
                  <a:lnTo>
                    <a:pt x="683049" y="165359"/>
                  </a:lnTo>
                  <a:lnTo>
                    <a:pt x="705471" y="167620"/>
                  </a:lnTo>
                  <a:cubicBezTo>
                    <a:pt x="973021" y="222368"/>
                    <a:pt x="1174282" y="459097"/>
                    <a:pt x="1174282" y="742832"/>
                  </a:cubicBezTo>
                  <a:cubicBezTo>
                    <a:pt x="1174282" y="1067101"/>
                    <a:pt x="911410" y="1329973"/>
                    <a:pt x="587141" y="132997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Microsoft YaHei" charset="0"/>
                <a:ea typeface="Microsoft YaHei" charset="0"/>
                <a:cs typeface="Microsoft YaHei" charset="0"/>
              </a:endParaRPr>
            </a:p>
          </p:txBody>
        </p:sp>
        <p:sp>
          <p:nvSpPr>
            <p:cNvPr id="20" name="文本框 19"/>
            <p:cNvSpPr txBox="1"/>
            <p:nvPr/>
          </p:nvSpPr>
          <p:spPr>
            <a:xfrm>
              <a:off x="9317307" y="1578544"/>
              <a:ext cx="564578" cy="830997"/>
            </a:xfrm>
            <a:prstGeom prst="rect">
              <a:avLst/>
            </a:prstGeom>
            <a:noFill/>
          </p:spPr>
          <p:txBody>
            <a:bodyPr wrap="none" rtlCol="0">
              <a:spAutoFit/>
            </a:bodyPr>
            <a:lstStyle/>
            <a:p>
              <a:r>
                <a:rPr lang="en-US" altLang="zh-CN" sz="4800" b="1" dirty="0">
                  <a:solidFill>
                    <a:srgbClr val="000000">
                      <a:lumMod val="85000"/>
                      <a:lumOff val="15000"/>
                    </a:srgbClr>
                  </a:solidFill>
                  <a:latin typeface="Microsoft YaHei" charset="0"/>
                  <a:ea typeface="Microsoft YaHei" charset="0"/>
                  <a:cs typeface="Microsoft YaHei" charset="0"/>
                </a:rPr>
                <a:t>3</a:t>
              </a:r>
              <a:endParaRPr lang="zh-CN" altLang="en-US" sz="4800" b="1" dirty="0">
                <a:solidFill>
                  <a:srgbClr val="000000">
                    <a:lumMod val="85000"/>
                    <a:lumOff val="15000"/>
                  </a:srgbClr>
                </a:solidFill>
                <a:latin typeface="Microsoft YaHei" charset="0"/>
                <a:ea typeface="Microsoft YaHei" charset="0"/>
                <a:cs typeface="Microsoft YaHei" charset="0"/>
              </a:endParaRPr>
            </a:p>
          </p:txBody>
        </p:sp>
      </p:grpSp>
      <p:sp>
        <p:nvSpPr>
          <p:cNvPr id="21" name="矩形 20"/>
          <p:cNvSpPr/>
          <p:nvPr/>
        </p:nvSpPr>
        <p:spPr>
          <a:xfrm>
            <a:off x="1126066" y="2773885"/>
            <a:ext cx="3063283" cy="523220"/>
          </a:xfrm>
          <a:prstGeom prst="rect">
            <a:avLst/>
          </a:prstGeom>
        </p:spPr>
        <p:txBody>
          <a:bodyPr wrap="square">
            <a:spAutoFit/>
          </a:bodyPr>
          <a:lstStyle/>
          <a:p>
            <a:pPr algn="ctr"/>
            <a:r>
              <a:rPr lang="en-US" altLang="zh-CN" sz="2800" b="1" dirty="0">
                <a:solidFill>
                  <a:schemeClr val="accent2"/>
                </a:solidFill>
                <a:latin typeface="Microsoft YaHei" charset="0"/>
                <a:ea typeface="Microsoft YaHei" charset="0"/>
                <a:cs typeface="Microsoft YaHei" charset="0"/>
              </a:rPr>
              <a:t>Jieba</a:t>
            </a:r>
            <a:endParaRPr lang="zh-CN" altLang="en-US" sz="2800" b="1" dirty="0">
              <a:solidFill>
                <a:schemeClr val="accent2"/>
              </a:solidFill>
              <a:latin typeface="Microsoft YaHei" charset="0"/>
              <a:ea typeface="Microsoft YaHei" charset="0"/>
              <a:cs typeface="Microsoft YaHei" charset="0"/>
            </a:endParaRPr>
          </a:p>
        </p:txBody>
      </p:sp>
      <p:sp>
        <p:nvSpPr>
          <p:cNvPr id="22" name="矩形 21"/>
          <p:cNvSpPr/>
          <p:nvPr/>
        </p:nvSpPr>
        <p:spPr>
          <a:xfrm>
            <a:off x="1212837" y="3324870"/>
            <a:ext cx="2868096" cy="1021433"/>
          </a:xfrm>
          <a:prstGeom prst="rect">
            <a:avLst/>
          </a:prstGeom>
        </p:spPr>
        <p:txBody>
          <a:bodyPr wrap="square">
            <a:spAutoFit/>
          </a:bodyPr>
          <a:lstStyle/>
          <a:p>
            <a:pPr algn="ctr">
              <a:lnSpc>
                <a:spcPct val="130000"/>
              </a:lnSpc>
            </a:pPr>
            <a:r>
              <a:rPr lang="en-US" altLang="zh-CN" sz="1600" dirty="0">
                <a:solidFill>
                  <a:srgbClr val="FFFFFF"/>
                </a:solidFill>
                <a:latin typeface="Microsoft YaHei" charset="0"/>
                <a:ea typeface="Microsoft YaHei" charset="0"/>
                <a:cs typeface="Microsoft YaHei" charset="0"/>
              </a:rPr>
              <a:t>Jieba </a:t>
            </a:r>
            <a:r>
              <a:rPr lang="zh-CN" altLang="en-US" sz="1600" dirty="0" smtClean="0">
                <a:solidFill>
                  <a:srgbClr val="FFFFFF"/>
                </a:solidFill>
                <a:latin typeface="Microsoft YaHei" charset="0"/>
                <a:ea typeface="Microsoft YaHei" charset="0"/>
                <a:cs typeface="Microsoft YaHei" charset="0"/>
              </a:rPr>
              <a:t>库是</a:t>
            </a:r>
            <a:r>
              <a:rPr lang="zh-CN" altLang="en-US" sz="1600" dirty="0">
                <a:solidFill>
                  <a:srgbClr val="FFFFFF"/>
                </a:solidFill>
                <a:latin typeface="Microsoft YaHei" charset="0"/>
                <a:ea typeface="Microsoft YaHei" charset="0"/>
                <a:cs typeface="Microsoft YaHei" charset="0"/>
              </a:rPr>
              <a:t>一个基于</a:t>
            </a:r>
            <a:r>
              <a:rPr lang="en-US" altLang="zh-CN" sz="1600" dirty="0">
                <a:solidFill>
                  <a:srgbClr val="FFFFFF"/>
                </a:solidFill>
                <a:latin typeface="Microsoft YaHei" charset="0"/>
                <a:ea typeface="Microsoft YaHei" charset="0"/>
                <a:cs typeface="Microsoft YaHei" charset="0"/>
              </a:rPr>
              <a:t>Python</a:t>
            </a:r>
            <a:r>
              <a:rPr lang="zh-CN" altLang="en-US" sz="1600" dirty="0">
                <a:solidFill>
                  <a:srgbClr val="FFFFFF"/>
                </a:solidFill>
                <a:latin typeface="Microsoft YaHei" charset="0"/>
                <a:ea typeface="Microsoft YaHei" charset="0"/>
                <a:cs typeface="Microsoft YaHei" charset="0"/>
              </a:rPr>
              <a:t>优秀的中文分词第三方库，对中文有着很强大的分词能力。</a:t>
            </a:r>
            <a:endParaRPr lang="zh-CN" altLang="en-US" sz="1200" dirty="0">
              <a:solidFill>
                <a:srgbClr val="FFFFFF"/>
              </a:solidFill>
              <a:latin typeface="Microsoft YaHei" charset="0"/>
              <a:ea typeface="Microsoft YaHei" charset="0"/>
              <a:cs typeface="Microsoft YaHei" charset="0"/>
            </a:endParaRPr>
          </a:p>
        </p:txBody>
      </p:sp>
      <p:sp>
        <p:nvSpPr>
          <p:cNvPr id="23" name="矩形 22"/>
          <p:cNvSpPr/>
          <p:nvPr/>
        </p:nvSpPr>
        <p:spPr>
          <a:xfrm>
            <a:off x="4564358" y="2773885"/>
            <a:ext cx="3063283" cy="523220"/>
          </a:xfrm>
          <a:prstGeom prst="rect">
            <a:avLst/>
          </a:prstGeom>
        </p:spPr>
        <p:txBody>
          <a:bodyPr wrap="square">
            <a:spAutoFit/>
          </a:bodyPr>
          <a:lstStyle/>
          <a:p>
            <a:pPr algn="ctr"/>
            <a:r>
              <a:rPr lang="en-US" altLang="zh-CN" sz="2800" b="1" dirty="0">
                <a:solidFill>
                  <a:srgbClr val="2E2E2E"/>
                </a:solidFill>
                <a:latin typeface="Microsoft YaHei" charset="0"/>
                <a:ea typeface="Microsoft YaHei" charset="0"/>
                <a:cs typeface="Microsoft YaHei" charset="0"/>
              </a:rPr>
              <a:t>PDFMiner</a:t>
            </a:r>
          </a:p>
        </p:txBody>
      </p:sp>
      <p:sp>
        <p:nvSpPr>
          <p:cNvPr id="24" name="矩形 23"/>
          <p:cNvSpPr/>
          <p:nvPr/>
        </p:nvSpPr>
        <p:spPr>
          <a:xfrm>
            <a:off x="8086491" y="2773885"/>
            <a:ext cx="3063283" cy="523220"/>
          </a:xfrm>
          <a:prstGeom prst="rect">
            <a:avLst/>
          </a:prstGeom>
        </p:spPr>
        <p:txBody>
          <a:bodyPr wrap="square">
            <a:spAutoFit/>
          </a:bodyPr>
          <a:lstStyle/>
          <a:p>
            <a:pPr algn="ctr"/>
            <a:r>
              <a:rPr lang="en-US" altLang="zh-CN" sz="2800" b="1" dirty="0">
                <a:solidFill>
                  <a:schemeClr val="accent2"/>
                </a:solidFill>
                <a:latin typeface="Microsoft YaHei" charset="0"/>
                <a:ea typeface="Microsoft YaHei" charset="0"/>
                <a:cs typeface="Microsoft YaHei" charset="0"/>
              </a:rPr>
              <a:t>Wordcloud</a:t>
            </a:r>
          </a:p>
        </p:txBody>
      </p:sp>
      <p:sp>
        <p:nvSpPr>
          <p:cNvPr id="25" name="矩形 24"/>
          <p:cNvSpPr/>
          <p:nvPr/>
        </p:nvSpPr>
        <p:spPr>
          <a:xfrm>
            <a:off x="8183280" y="3324870"/>
            <a:ext cx="2868096" cy="701346"/>
          </a:xfrm>
          <a:prstGeom prst="rect">
            <a:avLst/>
          </a:prstGeom>
        </p:spPr>
        <p:txBody>
          <a:bodyPr wrap="square">
            <a:spAutoFit/>
          </a:bodyPr>
          <a:lstStyle/>
          <a:p>
            <a:pPr algn="ctr">
              <a:lnSpc>
                <a:spcPct val="130000"/>
              </a:lnSpc>
            </a:pPr>
            <a:r>
              <a:rPr lang="en-US" altLang="zh-CN" sz="1600" dirty="0">
                <a:solidFill>
                  <a:schemeClr val="bg1"/>
                </a:solidFill>
                <a:latin typeface="Microsoft YaHei" charset="0"/>
                <a:ea typeface="Microsoft YaHei" charset="0"/>
                <a:cs typeface="Microsoft YaHei" charset="0"/>
              </a:rPr>
              <a:t>Wordcloud</a:t>
            </a:r>
            <a:r>
              <a:rPr lang="zh-CN" altLang="en-US" sz="1600" dirty="0">
                <a:solidFill>
                  <a:schemeClr val="bg1"/>
                </a:solidFill>
                <a:latin typeface="Microsoft YaHei" charset="0"/>
                <a:ea typeface="Microsoft YaHei" charset="0"/>
                <a:cs typeface="Microsoft YaHei" charset="0"/>
              </a:rPr>
              <a:t>库是基于</a:t>
            </a:r>
            <a:r>
              <a:rPr lang="en-US" altLang="zh-CN" sz="1600" dirty="0">
                <a:solidFill>
                  <a:schemeClr val="bg1"/>
                </a:solidFill>
                <a:latin typeface="Microsoft YaHei" charset="0"/>
                <a:ea typeface="Microsoft YaHei" charset="0"/>
                <a:cs typeface="Microsoft YaHei" charset="0"/>
              </a:rPr>
              <a:t>Python</a:t>
            </a:r>
            <a:r>
              <a:rPr lang="zh-CN" altLang="en-US" sz="1600" dirty="0">
                <a:solidFill>
                  <a:schemeClr val="bg1"/>
                </a:solidFill>
                <a:latin typeface="Microsoft YaHei" charset="0"/>
                <a:ea typeface="Microsoft YaHei" charset="0"/>
                <a:cs typeface="Microsoft YaHei" charset="0"/>
              </a:rPr>
              <a:t>的优秀的词云展示第三方库</a:t>
            </a:r>
          </a:p>
        </p:txBody>
      </p:sp>
      <p:sp>
        <p:nvSpPr>
          <p:cNvPr id="26" name="矩形 25"/>
          <p:cNvSpPr/>
          <p:nvPr/>
        </p:nvSpPr>
        <p:spPr>
          <a:xfrm>
            <a:off x="4661952" y="3324870"/>
            <a:ext cx="2868096" cy="2301784"/>
          </a:xfrm>
          <a:prstGeom prst="rect">
            <a:avLst/>
          </a:prstGeom>
        </p:spPr>
        <p:txBody>
          <a:bodyPr wrap="square">
            <a:spAutoFit/>
          </a:bodyPr>
          <a:lstStyle/>
          <a:p>
            <a:pPr algn="ctr">
              <a:lnSpc>
                <a:spcPct val="130000"/>
              </a:lnSpc>
            </a:pPr>
            <a:r>
              <a:rPr lang="en-US" altLang="zh-CN" sz="1600" dirty="0">
                <a:solidFill>
                  <a:srgbClr val="2E2E2E"/>
                </a:solidFill>
                <a:latin typeface="Microsoft YaHei" charset="0"/>
                <a:ea typeface="Microsoft YaHei" charset="0"/>
                <a:cs typeface="Microsoft YaHei" charset="0"/>
              </a:rPr>
              <a:t>PDFMiner</a:t>
            </a:r>
            <a:r>
              <a:rPr lang="zh-CN" altLang="en-US" sz="1600" dirty="0">
                <a:solidFill>
                  <a:srgbClr val="2E2E2E"/>
                </a:solidFill>
                <a:latin typeface="Microsoft YaHei" charset="0"/>
                <a:ea typeface="Microsoft YaHei" charset="0"/>
                <a:cs typeface="Microsoft YaHei" charset="0"/>
              </a:rPr>
              <a:t>是一种从</a:t>
            </a:r>
            <a:r>
              <a:rPr lang="en-US" altLang="zh-CN" sz="1600" dirty="0">
                <a:solidFill>
                  <a:srgbClr val="2E2E2E"/>
                </a:solidFill>
                <a:latin typeface="Microsoft YaHei" charset="0"/>
                <a:ea typeface="Microsoft YaHei" charset="0"/>
                <a:cs typeface="Microsoft YaHei" charset="0"/>
              </a:rPr>
              <a:t>PDF</a:t>
            </a:r>
            <a:r>
              <a:rPr lang="zh-CN" altLang="en-US" sz="1600" dirty="0">
                <a:solidFill>
                  <a:srgbClr val="2E2E2E"/>
                </a:solidFill>
                <a:latin typeface="Microsoft YaHei" charset="0"/>
                <a:ea typeface="Microsoft YaHei" charset="0"/>
                <a:cs typeface="Microsoft YaHei" charset="0"/>
              </a:rPr>
              <a:t>文档中提取信息的工具， 与其他</a:t>
            </a:r>
            <a:r>
              <a:rPr lang="en-US" altLang="zh-CN" sz="1600" dirty="0">
                <a:solidFill>
                  <a:srgbClr val="2E2E2E"/>
                </a:solidFill>
                <a:latin typeface="Microsoft YaHei" charset="0"/>
                <a:ea typeface="Microsoft YaHei" charset="0"/>
                <a:cs typeface="Microsoft YaHei" charset="0"/>
              </a:rPr>
              <a:t>PDF</a:t>
            </a:r>
            <a:r>
              <a:rPr lang="zh-CN" altLang="en-US" sz="1600" dirty="0">
                <a:solidFill>
                  <a:srgbClr val="2E2E2E"/>
                </a:solidFill>
                <a:latin typeface="Microsoft YaHei" charset="0"/>
                <a:ea typeface="Microsoft YaHei" charset="0"/>
                <a:cs typeface="Microsoft YaHei" charset="0"/>
              </a:rPr>
              <a:t>相关工具不同，它完全专注于获取和分析文本数据。</a:t>
            </a:r>
            <a:r>
              <a:rPr lang="en-US" altLang="zh-CN" sz="1600" dirty="0">
                <a:solidFill>
                  <a:srgbClr val="2E2E2E"/>
                </a:solidFill>
                <a:latin typeface="Microsoft YaHei" charset="0"/>
                <a:ea typeface="Microsoft YaHei" charset="0"/>
                <a:cs typeface="Microsoft YaHei" charset="0"/>
              </a:rPr>
              <a:t>PDFMiner</a:t>
            </a:r>
            <a:r>
              <a:rPr lang="zh-CN" altLang="en-US" sz="1600" dirty="0">
                <a:solidFill>
                  <a:srgbClr val="2E2E2E"/>
                </a:solidFill>
                <a:latin typeface="Microsoft YaHei" charset="0"/>
                <a:ea typeface="Microsoft YaHei" charset="0"/>
                <a:cs typeface="Microsoft YaHei" charset="0"/>
              </a:rPr>
              <a:t>允许人们获取页面中文本的确切位置，以及字体或线条等其他信息。</a:t>
            </a:r>
          </a:p>
        </p:txBody>
      </p:sp>
      <p:cxnSp>
        <p:nvCxnSpPr>
          <p:cNvPr id="27" name="直接连接符 39"/>
          <p:cNvCxnSpPr/>
          <p:nvPr/>
        </p:nvCxnSpPr>
        <p:spPr>
          <a:xfrm>
            <a:off x="1212837" y="3303850"/>
            <a:ext cx="28003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40"/>
          <p:cNvCxnSpPr/>
          <p:nvPr/>
        </p:nvCxnSpPr>
        <p:spPr>
          <a:xfrm>
            <a:off x="8251013" y="3303850"/>
            <a:ext cx="28003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41"/>
          <p:cNvCxnSpPr/>
          <p:nvPr/>
        </p:nvCxnSpPr>
        <p:spPr>
          <a:xfrm>
            <a:off x="4695818" y="3303850"/>
            <a:ext cx="2800363"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675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完成情况</a:t>
            </a:r>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a:t>3</a:t>
            </a:r>
            <a:endParaRPr kumimoji="1" lang="zh-CN" altLang="en-US" dirty="0"/>
          </a:p>
        </p:txBody>
      </p:sp>
    </p:spTree>
    <p:extLst>
      <p:ext uri="{BB962C8B-B14F-4D97-AF65-F5344CB8AC3E}">
        <p14:creationId xmlns:p14="http://schemas.microsoft.com/office/powerpoint/2010/main" val="1812718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grpSp>
        <p:nvGrpSpPr>
          <p:cNvPr id="3" name="组 2"/>
          <p:cNvGrpSpPr/>
          <p:nvPr/>
        </p:nvGrpSpPr>
        <p:grpSpPr>
          <a:xfrm>
            <a:off x="827774" y="1129514"/>
            <a:ext cx="3837362" cy="4834920"/>
            <a:chOff x="827773" y="1129513"/>
            <a:chExt cx="3998227" cy="4963225"/>
          </a:xfrm>
        </p:grpSpPr>
        <p:sp>
          <p:nvSpPr>
            <p:cNvPr id="63" name="矩形 62"/>
            <p:cNvSpPr/>
            <p:nvPr/>
          </p:nvSpPr>
          <p:spPr>
            <a:xfrm>
              <a:off x="827773" y="1129513"/>
              <a:ext cx="3998227" cy="4963225"/>
            </a:xfrm>
            <a:prstGeom prst="rect">
              <a:avLst/>
            </a:prstGeom>
            <a:solidFill>
              <a:schemeClr val="tx1">
                <a:lumMod val="85000"/>
                <a:lumOff val="15000"/>
              </a:scheme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64" name="矩形 63"/>
            <p:cNvSpPr/>
            <p:nvPr/>
          </p:nvSpPr>
          <p:spPr>
            <a:xfrm>
              <a:off x="946307" y="1277075"/>
              <a:ext cx="3778094" cy="4676343"/>
            </a:xfrm>
            <a:prstGeom prst="rect">
              <a:avLst/>
            </a:prstGeom>
            <a:noFill/>
            <a:ln w="12700" cap="flat" cmpd="sng" algn="ctr">
              <a:solidFill>
                <a:sysClr val="window" lastClr="FFFFFF"/>
              </a:solid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grpSp>
      <p:sp>
        <p:nvSpPr>
          <p:cNvPr id="65" name="矩形 64"/>
          <p:cNvSpPr/>
          <p:nvPr/>
        </p:nvSpPr>
        <p:spPr>
          <a:xfrm>
            <a:off x="1125153" y="1867548"/>
            <a:ext cx="3479800" cy="523220"/>
          </a:xfrm>
          <a:prstGeom prst="rect">
            <a:avLst/>
          </a:prstGeom>
        </p:spPr>
        <p:txBody>
          <a:bodyPr wrap="square">
            <a:spAutoFit/>
          </a:bodyPr>
          <a:lstStyle/>
          <a:p>
            <a:r>
              <a:rPr lang="zh-CN" altLang="en-US" sz="2800" b="1" dirty="0">
                <a:solidFill>
                  <a:srgbClr val="FFFFFF"/>
                </a:solidFill>
              </a:rPr>
              <a:t> 在线编译模块</a:t>
            </a:r>
            <a:endParaRPr lang="zh-CN" altLang="en-US" sz="2800" b="1" dirty="0">
              <a:solidFill>
                <a:srgbClr val="FFFFFF"/>
              </a:solidFill>
              <a:latin typeface="微软雅黑"/>
              <a:ea typeface="微软雅黑"/>
            </a:endParaRPr>
          </a:p>
        </p:txBody>
      </p:sp>
      <p:cxnSp>
        <p:nvCxnSpPr>
          <p:cNvPr id="67" name="直接连接符 10"/>
          <p:cNvCxnSpPr/>
          <p:nvPr/>
        </p:nvCxnSpPr>
        <p:spPr>
          <a:xfrm>
            <a:off x="1199237" y="1682172"/>
            <a:ext cx="3152630" cy="0"/>
          </a:xfrm>
          <a:prstGeom prst="line">
            <a:avLst/>
          </a:prstGeom>
          <a:noFill/>
          <a:ln w="76200" cap="flat" cmpd="sng" algn="ctr">
            <a:solidFill>
              <a:sysClr val="window" lastClr="FFFFFF"/>
            </a:solidFill>
            <a:prstDash val="solid"/>
            <a:miter lim="800000"/>
          </a:ln>
          <a:effectLst/>
        </p:spPr>
      </p:cxnSp>
      <p:cxnSp>
        <p:nvCxnSpPr>
          <p:cNvPr id="68" name="直接连接符 12"/>
          <p:cNvCxnSpPr/>
          <p:nvPr/>
        </p:nvCxnSpPr>
        <p:spPr>
          <a:xfrm>
            <a:off x="1229650" y="2584960"/>
            <a:ext cx="3152630" cy="0"/>
          </a:xfrm>
          <a:prstGeom prst="line">
            <a:avLst/>
          </a:prstGeom>
          <a:noFill/>
          <a:ln w="76200" cap="flat" cmpd="sng" algn="ctr">
            <a:solidFill>
              <a:sysClr val="window" lastClr="FFFFFF"/>
            </a:solidFill>
            <a:prstDash val="solid"/>
            <a:miter lim="800000"/>
          </a:ln>
          <a:effectLst/>
        </p:spPr>
      </p:cxnSp>
      <p:sp>
        <p:nvSpPr>
          <p:cNvPr id="69" name="矩形 68"/>
          <p:cNvSpPr/>
          <p:nvPr/>
        </p:nvSpPr>
        <p:spPr>
          <a:xfrm>
            <a:off x="1229650" y="2664527"/>
            <a:ext cx="3152630" cy="2332946"/>
          </a:xfrm>
          <a:prstGeom prst="rect">
            <a:avLst/>
          </a:prstGeom>
        </p:spPr>
        <p:txBody>
          <a:bodyPr wrap="square">
            <a:spAutoFit/>
          </a:bodyPr>
          <a:lstStyle/>
          <a:p>
            <a:pPr>
              <a:lnSpc>
                <a:spcPct val="130000"/>
              </a:lnSpc>
            </a:pPr>
            <a:r>
              <a:rPr lang="en-US" altLang="zh-CN" sz="1600" dirty="0">
                <a:solidFill>
                  <a:srgbClr val="FFFFFF"/>
                </a:solidFill>
                <a:latin typeface="微软雅黑" charset="0"/>
                <a:ea typeface="微软雅黑" charset="0"/>
              </a:rPr>
              <a:t>Python/Java</a:t>
            </a:r>
            <a:r>
              <a:rPr lang="zh-CN" altLang="en-US" sz="1600" dirty="0">
                <a:solidFill>
                  <a:srgbClr val="FFFFFF"/>
                </a:solidFill>
                <a:latin typeface="微软雅黑" charset="0"/>
                <a:ea typeface="微软雅黑" charset="0"/>
              </a:rPr>
              <a:t>的编译实现：将用户输入的代码放在</a:t>
            </a:r>
            <a:r>
              <a:rPr lang="en-US" altLang="zh-CN" sz="1600" dirty="0">
                <a:solidFill>
                  <a:srgbClr val="FFFFFF"/>
                </a:solidFill>
                <a:latin typeface="微软雅黑" charset="0"/>
                <a:ea typeface="微软雅黑" charset="0"/>
              </a:rPr>
              <a:t>&lt;form&gt;</a:t>
            </a:r>
            <a:r>
              <a:rPr lang="zh-CN" altLang="en-US" sz="1600" dirty="0">
                <a:solidFill>
                  <a:srgbClr val="FFFFFF"/>
                </a:solidFill>
                <a:latin typeface="微软雅黑" charset="0"/>
                <a:ea typeface="微软雅黑" charset="0"/>
              </a:rPr>
              <a:t>表单中提交，写入文件后经由系统安装的</a:t>
            </a:r>
            <a:r>
              <a:rPr lang="en-US" altLang="zh-CN" sz="1600" dirty="0">
                <a:solidFill>
                  <a:srgbClr val="FFFFFF"/>
                </a:solidFill>
                <a:latin typeface="微软雅黑" charset="0"/>
                <a:ea typeface="微软雅黑" charset="0"/>
              </a:rPr>
              <a:t>Python/Java</a:t>
            </a:r>
            <a:r>
              <a:rPr lang="zh-CN" altLang="en-US" sz="1600" dirty="0">
                <a:solidFill>
                  <a:srgbClr val="FFFFFF"/>
                </a:solidFill>
                <a:latin typeface="微软雅黑" charset="0"/>
                <a:ea typeface="微软雅黑" charset="0"/>
              </a:rPr>
              <a:t>编译器编译后返回编译结果，输入框部分采用</a:t>
            </a:r>
            <a:r>
              <a:rPr lang="en-US" altLang="zh-CN" sz="1600" dirty="0">
                <a:solidFill>
                  <a:srgbClr val="FFFFFF"/>
                </a:solidFill>
                <a:latin typeface="微软雅黑" charset="0"/>
                <a:ea typeface="微软雅黑" charset="0"/>
              </a:rPr>
              <a:t>Ace</a:t>
            </a:r>
            <a:r>
              <a:rPr lang="zh-CN" altLang="en-US" sz="1600" dirty="0">
                <a:solidFill>
                  <a:srgbClr val="FFFFFF"/>
                </a:solidFill>
                <a:latin typeface="微软雅黑" charset="0"/>
                <a:ea typeface="微软雅黑" charset="0"/>
              </a:rPr>
              <a:t>编辑器  实现代码自动提示、高亮、代码折叠等功能</a:t>
            </a:r>
            <a:r>
              <a:rPr lang="zh-CN" altLang="en-US" sz="1600" dirty="0" smtClean="0">
                <a:solidFill>
                  <a:srgbClr val="FFFFFF"/>
                </a:solidFill>
                <a:latin typeface="微软雅黑" charset="0"/>
                <a:ea typeface="微软雅黑" charset="0"/>
              </a:rPr>
              <a:t>。</a:t>
            </a:r>
            <a:endParaRPr lang="zh-CN" altLang="en-US" sz="1600" dirty="0">
              <a:solidFill>
                <a:srgbClr val="FFFFFF"/>
              </a:solidFill>
              <a:latin typeface="微软雅黑" charset="0"/>
              <a:ea typeface="微软雅黑" charset="0"/>
            </a:endParaRPr>
          </a:p>
        </p:txBody>
      </p:sp>
      <p:pic>
        <p:nvPicPr>
          <p:cNvPr id="75" name="图片 74"/>
          <p:cNvPicPr>
            <a:picLocks noChangeAspect="1"/>
          </p:cNvPicPr>
          <p:nvPr/>
        </p:nvPicPr>
        <p:blipFill>
          <a:blip r:embed="rId3"/>
          <a:stretch>
            <a:fillRect/>
          </a:stretch>
        </p:blipFill>
        <p:spPr>
          <a:xfrm>
            <a:off x="4301946" y="1144478"/>
            <a:ext cx="8109307" cy="4529717"/>
          </a:xfrm>
          <a:prstGeom prst="rect">
            <a:avLst/>
          </a:prstGeom>
        </p:spPr>
      </p:pic>
      <p:sp>
        <p:nvSpPr>
          <p:cNvPr id="76" name="文本框 75"/>
          <p:cNvSpPr txBox="1"/>
          <p:nvPr/>
        </p:nvSpPr>
        <p:spPr>
          <a:xfrm>
            <a:off x="7351061" y="5793347"/>
            <a:ext cx="1441420" cy="702115"/>
          </a:xfrm>
          <a:prstGeom prst="rect">
            <a:avLst/>
          </a:prstGeom>
          <a:noFill/>
        </p:spPr>
        <p:txBody>
          <a:bodyPr wrap="none" rtlCol="0">
            <a:spAutoFit/>
          </a:bodyPr>
          <a:lstStyle/>
          <a:p>
            <a:pPr algn="ctr">
              <a:lnSpc>
                <a:spcPct val="130000"/>
              </a:lnSpc>
              <a:spcBef>
                <a:spcPts val="600"/>
              </a:spcBef>
            </a:pPr>
            <a:r>
              <a:rPr lang="zh-CN" altLang="zh-CN" sz="1400" dirty="0"/>
              <a:t>在线编译流程图</a:t>
            </a:r>
          </a:p>
          <a:p>
            <a:pPr algn="ctr">
              <a:lnSpc>
                <a:spcPct val="130000"/>
              </a:lnSpc>
              <a:spcBef>
                <a:spcPts val="600"/>
              </a:spcBef>
            </a:pPr>
            <a:endParaRPr lang="zh-CN" altLang="en-US" sz="1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07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grpSp>
        <p:nvGrpSpPr>
          <p:cNvPr id="3" name="组 2"/>
          <p:cNvGrpSpPr/>
          <p:nvPr/>
        </p:nvGrpSpPr>
        <p:grpSpPr>
          <a:xfrm>
            <a:off x="827774" y="1129514"/>
            <a:ext cx="3837362" cy="4834920"/>
            <a:chOff x="827773" y="1129513"/>
            <a:chExt cx="3998227" cy="4963225"/>
          </a:xfrm>
        </p:grpSpPr>
        <p:sp>
          <p:nvSpPr>
            <p:cNvPr id="63" name="矩形 62"/>
            <p:cNvSpPr/>
            <p:nvPr/>
          </p:nvSpPr>
          <p:spPr>
            <a:xfrm>
              <a:off x="827773" y="1129513"/>
              <a:ext cx="3998227" cy="4963225"/>
            </a:xfrm>
            <a:prstGeom prst="rect">
              <a:avLst/>
            </a:prstGeom>
            <a:solidFill>
              <a:schemeClr val="tx1">
                <a:lumMod val="85000"/>
                <a:lumOff val="15000"/>
              </a:scheme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64" name="矩形 63"/>
            <p:cNvSpPr/>
            <p:nvPr/>
          </p:nvSpPr>
          <p:spPr>
            <a:xfrm>
              <a:off x="946307" y="1277075"/>
              <a:ext cx="3778094" cy="4676343"/>
            </a:xfrm>
            <a:prstGeom prst="rect">
              <a:avLst/>
            </a:prstGeom>
            <a:noFill/>
            <a:ln w="12700" cap="flat" cmpd="sng" algn="ctr">
              <a:solidFill>
                <a:sysClr val="window" lastClr="FFFFFF"/>
              </a:solid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grpSp>
      <p:sp>
        <p:nvSpPr>
          <p:cNvPr id="65" name="矩形 64"/>
          <p:cNvSpPr/>
          <p:nvPr/>
        </p:nvSpPr>
        <p:spPr>
          <a:xfrm>
            <a:off x="1125153" y="1867548"/>
            <a:ext cx="3479800" cy="523220"/>
          </a:xfrm>
          <a:prstGeom prst="rect">
            <a:avLst/>
          </a:prstGeom>
        </p:spPr>
        <p:txBody>
          <a:bodyPr wrap="square">
            <a:spAutoFit/>
          </a:bodyPr>
          <a:lstStyle/>
          <a:p>
            <a:r>
              <a:rPr lang="zh-CN" altLang="en-US" sz="2800" b="1" dirty="0">
                <a:solidFill>
                  <a:srgbClr val="FFFFFF"/>
                </a:solidFill>
              </a:rPr>
              <a:t> 在线编译模块</a:t>
            </a:r>
            <a:endParaRPr lang="zh-CN" altLang="en-US" sz="2800" b="1" dirty="0">
              <a:solidFill>
                <a:srgbClr val="FFFFFF"/>
              </a:solidFill>
              <a:latin typeface="微软雅黑"/>
              <a:ea typeface="微软雅黑"/>
            </a:endParaRPr>
          </a:p>
        </p:txBody>
      </p:sp>
      <p:cxnSp>
        <p:nvCxnSpPr>
          <p:cNvPr id="67" name="直接连接符 10"/>
          <p:cNvCxnSpPr/>
          <p:nvPr/>
        </p:nvCxnSpPr>
        <p:spPr>
          <a:xfrm>
            <a:off x="1199237" y="1682172"/>
            <a:ext cx="3152630" cy="0"/>
          </a:xfrm>
          <a:prstGeom prst="line">
            <a:avLst/>
          </a:prstGeom>
          <a:noFill/>
          <a:ln w="76200" cap="flat" cmpd="sng" algn="ctr">
            <a:solidFill>
              <a:sysClr val="window" lastClr="FFFFFF"/>
            </a:solidFill>
            <a:prstDash val="solid"/>
            <a:miter lim="800000"/>
          </a:ln>
          <a:effectLst/>
        </p:spPr>
      </p:cxnSp>
      <p:cxnSp>
        <p:nvCxnSpPr>
          <p:cNvPr id="68" name="直接连接符 12"/>
          <p:cNvCxnSpPr/>
          <p:nvPr/>
        </p:nvCxnSpPr>
        <p:spPr>
          <a:xfrm>
            <a:off x="1229650" y="2584960"/>
            <a:ext cx="3152630" cy="0"/>
          </a:xfrm>
          <a:prstGeom prst="line">
            <a:avLst/>
          </a:prstGeom>
          <a:noFill/>
          <a:ln w="76200" cap="flat" cmpd="sng" algn="ctr">
            <a:solidFill>
              <a:sysClr val="window" lastClr="FFFFFF"/>
            </a:solidFill>
            <a:prstDash val="solid"/>
            <a:miter lim="800000"/>
          </a:ln>
          <a:effectLst/>
        </p:spPr>
      </p:cxnSp>
      <p:sp>
        <p:nvSpPr>
          <p:cNvPr id="69" name="矩形 68"/>
          <p:cNvSpPr/>
          <p:nvPr/>
        </p:nvSpPr>
        <p:spPr>
          <a:xfrm>
            <a:off x="1229650" y="2664527"/>
            <a:ext cx="3152630" cy="2973122"/>
          </a:xfrm>
          <a:prstGeom prst="rect">
            <a:avLst/>
          </a:prstGeom>
        </p:spPr>
        <p:txBody>
          <a:bodyPr wrap="square">
            <a:spAutoFit/>
          </a:bodyPr>
          <a:lstStyle/>
          <a:p>
            <a:pPr>
              <a:lnSpc>
                <a:spcPct val="130000"/>
              </a:lnSpc>
            </a:pPr>
            <a:r>
              <a:rPr lang="zh-CN" altLang="en-US" sz="1600" dirty="0" smtClean="0">
                <a:solidFill>
                  <a:srgbClr val="FFFFFF"/>
                </a:solidFill>
                <a:latin typeface="微软雅黑" charset="0"/>
                <a:ea typeface="微软雅黑" charset="0"/>
              </a:rPr>
              <a:t>在嵌入</a:t>
            </a:r>
            <a:r>
              <a:rPr lang="en-US" altLang="zh-CN" sz="1600" dirty="0" smtClean="0">
                <a:solidFill>
                  <a:srgbClr val="FFFFFF"/>
                </a:solidFill>
                <a:latin typeface="微软雅黑" charset="0"/>
                <a:ea typeface="微软雅黑" charset="0"/>
              </a:rPr>
              <a:t>Ace</a:t>
            </a:r>
            <a:r>
              <a:rPr lang="zh-CN" altLang="en-US" sz="1600" dirty="0" smtClean="0">
                <a:solidFill>
                  <a:srgbClr val="FFFFFF"/>
                </a:solidFill>
                <a:latin typeface="微软雅黑" charset="0"/>
                <a:ea typeface="微软雅黑" charset="0"/>
              </a:rPr>
              <a:t>编辑器的过程中发现</a:t>
            </a:r>
            <a:r>
              <a:rPr lang="en-US" altLang="zh-CN" sz="1600" dirty="0" smtClean="0">
                <a:solidFill>
                  <a:srgbClr val="FFFFFF"/>
                </a:solidFill>
                <a:latin typeface="微软雅黑" charset="0"/>
                <a:ea typeface="微软雅黑" charset="0"/>
              </a:rPr>
              <a:t>Ace</a:t>
            </a:r>
            <a:r>
              <a:rPr lang="zh-CN" altLang="en-US" sz="1600" dirty="0">
                <a:solidFill>
                  <a:srgbClr val="FFFFFF"/>
                </a:solidFill>
                <a:latin typeface="微软雅黑" charset="0"/>
                <a:ea typeface="微软雅黑" charset="0"/>
              </a:rPr>
              <a:t>编辑器中的内容无法放在</a:t>
            </a:r>
            <a:r>
              <a:rPr lang="en-US" altLang="zh-CN" sz="1600" dirty="0">
                <a:solidFill>
                  <a:srgbClr val="FFFFFF"/>
                </a:solidFill>
                <a:latin typeface="微软雅黑" charset="0"/>
                <a:ea typeface="微软雅黑" charset="0"/>
              </a:rPr>
              <a:t>form</a:t>
            </a:r>
            <a:r>
              <a:rPr lang="zh-CN" altLang="en-US" sz="1600" dirty="0">
                <a:solidFill>
                  <a:srgbClr val="FFFFFF"/>
                </a:solidFill>
                <a:latin typeface="微软雅黑" charset="0"/>
                <a:ea typeface="微软雅黑" charset="0"/>
              </a:rPr>
              <a:t>表单中提</a:t>
            </a:r>
            <a:r>
              <a:rPr lang="zh-CN" altLang="en-US" sz="1600" dirty="0" smtClean="0">
                <a:solidFill>
                  <a:srgbClr val="FFFFFF"/>
                </a:solidFill>
                <a:latin typeface="微软雅黑" charset="0"/>
                <a:ea typeface="微软雅黑" charset="0"/>
              </a:rPr>
              <a:t>交（内容为空），</a:t>
            </a:r>
            <a:r>
              <a:rPr lang="zh-CN" altLang="en-US" sz="1600" dirty="0">
                <a:solidFill>
                  <a:srgbClr val="FFFFFF"/>
                </a:solidFill>
                <a:latin typeface="微软雅黑" charset="0"/>
                <a:ea typeface="微软雅黑" charset="0"/>
              </a:rPr>
              <a:t>故现将</a:t>
            </a:r>
            <a:r>
              <a:rPr lang="en-US" altLang="zh-CN" sz="1600" dirty="0">
                <a:solidFill>
                  <a:srgbClr val="FFFFFF"/>
                </a:solidFill>
                <a:latin typeface="微软雅黑" charset="0"/>
                <a:ea typeface="微软雅黑" charset="0"/>
              </a:rPr>
              <a:t>Ace</a:t>
            </a:r>
            <a:r>
              <a:rPr lang="zh-CN" altLang="en-US" sz="1600" dirty="0">
                <a:solidFill>
                  <a:srgbClr val="FFFFFF"/>
                </a:solidFill>
                <a:latin typeface="微软雅黑" charset="0"/>
                <a:ea typeface="微软雅黑" charset="0"/>
              </a:rPr>
              <a:t>中的代码发送至另一普通编辑</a:t>
            </a:r>
            <a:r>
              <a:rPr lang="zh-CN" altLang="en-US" sz="1600" dirty="0" smtClean="0">
                <a:solidFill>
                  <a:srgbClr val="FFFFFF"/>
                </a:solidFill>
                <a:latin typeface="微软雅黑" charset="0"/>
                <a:ea typeface="微软雅黑" charset="0"/>
              </a:rPr>
              <a:t>框，再</a:t>
            </a:r>
            <a:r>
              <a:rPr lang="zh-CN" altLang="en-US" sz="1600" dirty="0">
                <a:solidFill>
                  <a:srgbClr val="FFFFFF"/>
                </a:solidFill>
                <a:latin typeface="微软雅黑" charset="0"/>
                <a:ea typeface="微软雅黑" charset="0"/>
              </a:rPr>
              <a:t>进行提交</a:t>
            </a:r>
            <a:r>
              <a:rPr lang="zh-CN" altLang="en-US" sz="1600" dirty="0" smtClean="0">
                <a:solidFill>
                  <a:srgbClr val="FFFFFF"/>
                </a:solidFill>
                <a:latin typeface="微软雅黑" charset="0"/>
                <a:ea typeface="微软雅黑" charset="0"/>
              </a:rPr>
              <a:t>。</a:t>
            </a:r>
            <a:r>
              <a:rPr lang="zh-CN" altLang="en-US" sz="1600" dirty="0">
                <a:solidFill>
                  <a:srgbClr val="FFFFFF"/>
                </a:solidFill>
                <a:latin typeface="微软雅黑" charset="0"/>
                <a:ea typeface="微软雅黑" charset="0"/>
              </a:rPr>
              <a:t>由于在</a:t>
            </a:r>
            <a:r>
              <a:rPr lang="en-US" altLang="zh-CN" sz="1600" dirty="0">
                <a:solidFill>
                  <a:srgbClr val="FFFFFF"/>
                </a:solidFill>
                <a:latin typeface="微软雅黑" charset="0"/>
                <a:ea typeface="微软雅黑" charset="0"/>
              </a:rPr>
              <a:t>HTML</a:t>
            </a:r>
            <a:r>
              <a:rPr lang="zh-CN" altLang="en-US" sz="1600" dirty="0">
                <a:solidFill>
                  <a:srgbClr val="FFFFFF"/>
                </a:solidFill>
                <a:latin typeface="微软雅黑" charset="0"/>
                <a:ea typeface="微软雅黑" charset="0"/>
              </a:rPr>
              <a:t>中的多个空格一般会被视为一</a:t>
            </a:r>
            <a:r>
              <a:rPr lang="zh-CN" altLang="en-US" sz="1600" dirty="0" smtClean="0">
                <a:solidFill>
                  <a:srgbClr val="FFFFFF"/>
                </a:solidFill>
                <a:latin typeface="微软雅黑" charset="0"/>
                <a:ea typeface="微软雅黑" charset="0"/>
              </a:rPr>
              <a:t>个故发送时会失去代码的原有格式，查找资料后使</a:t>
            </a:r>
            <a:r>
              <a:rPr lang="zh-CN" altLang="en-US" sz="1600" dirty="0">
                <a:solidFill>
                  <a:srgbClr val="FFFFFF"/>
                </a:solidFill>
                <a:latin typeface="微软雅黑" charset="0"/>
                <a:ea typeface="微软雅黑" charset="0"/>
              </a:rPr>
              <a:t>用</a:t>
            </a:r>
            <a:r>
              <a:rPr lang="en-US" altLang="zh-CN" sz="1600" dirty="0">
                <a:solidFill>
                  <a:srgbClr val="FFFFFF"/>
                </a:solidFill>
                <a:latin typeface="微软雅黑" charset="0"/>
                <a:ea typeface="微软雅黑" charset="0"/>
              </a:rPr>
              <a:t>pre</a:t>
            </a:r>
            <a:r>
              <a:rPr lang="zh-CN" altLang="en-US" sz="1600" dirty="0">
                <a:solidFill>
                  <a:srgbClr val="FFFFFF"/>
                </a:solidFill>
                <a:latin typeface="微软雅黑" charset="0"/>
                <a:ea typeface="微软雅黑" charset="0"/>
              </a:rPr>
              <a:t>标签保持代码的格式不变。</a:t>
            </a:r>
          </a:p>
        </p:txBody>
      </p:sp>
      <p:pic>
        <p:nvPicPr>
          <p:cNvPr id="11" name="图片 10"/>
          <p:cNvPicPr>
            <a:picLocks noChangeAspect="1"/>
          </p:cNvPicPr>
          <p:nvPr/>
        </p:nvPicPr>
        <p:blipFill>
          <a:blip r:embed="rId3"/>
          <a:stretch>
            <a:fillRect/>
          </a:stretch>
        </p:blipFill>
        <p:spPr>
          <a:xfrm>
            <a:off x="4751239" y="1416953"/>
            <a:ext cx="7183154" cy="4160888"/>
          </a:xfrm>
          <a:prstGeom prst="rect">
            <a:avLst/>
          </a:prstGeom>
        </p:spPr>
      </p:pic>
      <p:pic>
        <p:nvPicPr>
          <p:cNvPr id="12" name="图片 11"/>
          <p:cNvPicPr>
            <a:picLocks noChangeAspect="1"/>
          </p:cNvPicPr>
          <p:nvPr/>
        </p:nvPicPr>
        <p:blipFill>
          <a:blip r:embed="rId4"/>
          <a:stretch>
            <a:fillRect/>
          </a:stretch>
        </p:blipFill>
        <p:spPr>
          <a:xfrm>
            <a:off x="5793068" y="5577841"/>
            <a:ext cx="4095750" cy="1181100"/>
          </a:xfrm>
          <a:prstGeom prst="rect">
            <a:avLst/>
          </a:prstGeom>
        </p:spPr>
      </p:pic>
    </p:spTree>
    <p:extLst>
      <p:ext uri="{BB962C8B-B14F-4D97-AF65-F5344CB8AC3E}">
        <p14:creationId xmlns:p14="http://schemas.microsoft.com/office/powerpoint/2010/main" val="3221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sp>
        <p:nvSpPr>
          <p:cNvPr id="6" name="文本框 5"/>
          <p:cNvSpPr txBox="1"/>
          <p:nvPr/>
        </p:nvSpPr>
        <p:spPr>
          <a:xfrm>
            <a:off x="5281514" y="6235456"/>
            <a:ext cx="1265090" cy="332399"/>
          </a:xfrm>
          <a:prstGeom prst="rect">
            <a:avLst/>
          </a:prstGeom>
          <a:noFill/>
        </p:spPr>
        <p:txBody>
          <a:bodyPr wrap="non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Java</a:t>
            </a:r>
            <a:r>
              <a:rPr lang="zh-CN" altLang="en-US" sz="1200" kern="0" dirty="0" smtClean="0">
                <a:latin typeface="微软雅黑" panose="020B0503020204020204" pitchFamily="34" charset="-122"/>
                <a:ea typeface="微软雅黑" panose="020B0503020204020204" pitchFamily="34" charset="-122"/>
                <a:cs typeface="+mn-ea"/>
                <a:sym typeface="+mn-lt"/>
              </a:rPr>
              <a:t>编译效果图</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3"/>
          <a:stretch>
            <a:fillRect/>
          </a:stretch>
        </p:blipFill>
        <p:spPr>
          <a:xfrm>
            <a:off x="904875" y="444256"/>
            <a:ext cx="10382250" cy="5791200"/>
          </a:xfrm>
          <a:prstGeom prst="rect">
            <a:avLst/>
          </a:prstGeom>
        </p:spPr>
      </p:pic>
    </p:spTree>
    <p:extLst>
      <p:ext uri="{BB962C8B-B14F-4D97-AF65-F5344CB8AC3E}">
        <p14:creationId xmlns:p14="http://schemas.microsoft.com/office/powerpoint/2010/main" val="344009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pic>
        <p:nvPicPr>
          <p:cNvPr id="5" name="图片 4"/>
          <p:cNvPicPr>
            <a:picLocks noChangeAspect="1"/>
          </p:cNvPicPr>
          <p:nvPr/>
        </p:nvPicPr>
        <p:blipFill>
          <a:blip r:embed="rId3"/>
          <a:stretch>
            <a:fillRect/>
          </a:stretch>
        </p:blipFill>
        <p:spPr>
          <a:xfrm>
            <a:off x="1619619" y="953590"/>
            <a:ext cx="8952762" cy="4526552"/>
          </a:xfrm>
          <a:prstGeom prst="rect">
            <a:avLst/>
          </a:prstGeom>
        </p:spPr>
      </p:pic>
      <p:sp>
        <p:nvSpPr>
          <p:cNvPr id="6" name="文本框 5"/>
          <p:cNvSpPr txBox="1"/>
          <p:nvPr/>
        </p:nvSpPr>
        <p:spPr>
          <a:xfrm>
            <a:off x="5281514" y="6235456"/>
            <a:ext cx="1628972" cy="332399"/>
          </a:xfrm>
          <a:prstGeom prst="rect">
            <a:avLst/>
          </a:prstGeom>
          <a:noFill/>
        </p:spPr>
        <p:txBody>
          <a:bodyPr wrap="non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Python</a:t>
            </a:r>
            <a:r>
              <a:rPr lang="zh-CN" altLang="en-US" sz="1200" kern="0" dirty="0" smtClean="0">
                <a:latin typeface="微软雅黑" panose="020B0503020204020204" pitchFamily="34" charset="-122"/>
                <a:ea typeface="微软雅黑" panose="020B0503020204020204" pitchFamily="34" charset="-122"/>
                <a:cs typeface="+mn-ea"/>
                <a:sym typeface="+mn-lt"/>
              </a:rPr>
              <a:t>编译主要代码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1212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sp>
        <p:nvSpPr>
          <p:cNvPr id="6" name="文本框 5"/>
          <p:cNvSpPr txBox="1"/>
          <p:nvPr/>
        </p:nvSpPr>
        <p:spPr>
          <a:xfrm>
            <a:off x="5281514" y="6235456"/>
            <a:ext cx="1399742" cy="332399"/>
          </a:xfrm>
          <a:prstGeom prst="rect">
            <a:avLst/>
          </a:prstGeom>
          <a:noFill/>
        </p:spPr>
        <p:txBody>
          <a:bodyPr wrap="non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java</a:t>
            </a:r>
            <a:r>
              <a:rPr lang="zh-CN" altLang="en-US" sz="1200" kern="0" dirty="0" smtClean="0">
                <a:latin typeface="微软雅黑" panose="020B0503020204020204" pitchFamily="34" charset="-122"/>
                <a:ea typeface="微软雅黑" panose="020B0503020204020204" pitchFamily="34" charset="-122"/>
                <a:cs typeface="+mn-ea"/>
                <a:sym typeface="+mn-lt"/>
              </a:rPr>
              <a:t>编译主要代码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stretch>
            <a:fillRect/>
          </a:stretch>
        </p:blipFill>
        <p:spPr>
          <a:xfrm>
            <a:off x="2190880" y="906247"/>
            <a:ext cx="8067936" cy="5176053"/>
          </a:xfrm>
          <a:prstGeom prst="rect">
            <a:avLst/>
          </a:prstGeom>
        </p:spPr>
      </p:pic>
    </p:spTree>
    <p:extLst>
      <p:ext uri="{BB962C8B-B14F-4D97-AF65-F5344CB8AC3E}">
        <p14:creationId xmlns:p14="http://schemas.microsoft.com/office/powerpoint/2010/main" val="335006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grpSp>
        <p:nvGrpSpPr>
          <p:cNvPr id="3" name="组 2"/>
          <p:cNvGrpSpPr/>
          <p:nvPr/>
        </p:nvGrpSpPr>
        <p:grpSpPr>
          <a:xfrm>
            <a:off x="827774" y="1129514"/>
            <a:ext cx="3837362" cy="5545606"/>
            <a:chOff x="827773" y="1129513"/>
            <a:chExt cx="3998227" cy="4963225"/>
          </a:xfrm>
        </p:grpSpPr>
        <p:sp>
          <p:nvSpPr>
            <p:cNvPr id="63" name="矩形 62"/>
            <p:cNvSpPr/>
            <p:nvPr/>
          </p:nvSpPr>
          <p:spPr>
            <a:xfrm>
              <a:off x="827773" y="1129513"/>
              <a:ext cx="3998227" cy="4963225"/>
            </a:xfrm>
            <a:prstGeom prst="rect">
              <a:avLst/>
            </a:prstGeom>
            <a:solidFill>
              <a:schemeClr val="tx1">
                <a:lumMod val="85000"/>
                <a:lumOff val="15000"/>
              </a:schemeClr>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64" name="矩形 63"/>
            <p:cNvSpPr/>
            <p:nvPr/>
          </p:nvSpPr>
          <p:spPr>
            <a:xfrm>
              <a:off x="946307" y="1277075"/>
              <a:ext cx="3778094" cy="4676343"/>
            </a:xfrm>
            <a:prstGeom prst="rect">
              <a:avLst/>
            </a:prstGeom>
            <a:noFill/>
            <a:ln w="12700" cap="flat" cmpd="sng" algn="ctr">
              <a:solidFill>
                <a:sysClr val="window" lastClr="FFFFFF"/>
              </a:solid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grpSp>
      <p:sp>
        <p:nvSpPr>
          <p:cNvPr id="65" name="矩形 64"/>
          <p:cNvSpPr/>
          <p:nvPr/>
        </p:nvSpPr>
        <p:spPr>
          <a:xfrm>
            <a:off x="1125153" y="1867548"/>
            <a:ext cx="3479800" cy="523220"/>
          </a:xfrm>
          <a:prstGeom prst="rect">
            <a:avLst/>
          </a:prstGeom>
        </p:spPr>
        <p:txBody>
          <a:bodyPr wrap="square">
            <a:spAutoFit/>
          </a:bodyPr>
          <a:lstStyle/>
          <a:p>
            <a:r>
              <a:rPr lang="zh-CN" altLang="en-US" sz="2800" b="1" dirty="0">
                <a:solidFill>
                  <a:srgbClr val="FFFFFF"/>
                </a:solidFill>
              </a:rPr>
              <a:t> 在线编译模块</a:t>
            </a:r>
            <a:endParaRPr lang="zh-CN" altLang="en-US" sz="2800" b="1" dirty="0">
              <a:solidFill>
                <a:srgbClr val="FFFFFF"/>
              </a:solidFill>
              <a:latin typeface="微软雅黑"/>
              <a:ea typeface="微软雅黑"/>
            </a:endParaRPr>
          </a:p>
        </p:txBody>
      </p:sp>
      <p:cxnSp>
        <p:nvCxnSpPr>
          <p:cNvPr id="67" name="直接连接符 10"/>
          <p:cNvCxnSpPr/>
          <p:nvPr/>
        </p:nvCxnSpPr>
        <p:spPr>
          <a:xfrm>
            <a:off x="1199237" y="1682172"/>
            <a:ext cx="3152630" cy="0"/>
          </a:xfrm>
          <a:prstGeom prst="line">
            <a:avLst/>
          </a:prstGeom>
          <a:noFill/>
          <a:ln w="76200" cap="flat" cmpd="sng" algn="ctr">
            <a:solidFill>
              <a:sysClr val="window" lastClr="FFFFFF"/>
            </a:solidFill>
            <a:prstDash val="solid"/>
            <a:miter lim="800000"/>
          </a:ln>
          <a:effectLst/>
        </p:spPr>
      </p:cxnSp>
      <p:cxnSp>
        <p:nvCxnSpPr>
          <p:cNvPr id="68" name="直接连接符 12"/>
          <p:cNvCxnSpPr/>
          <p:nvPr/>
        </p:nvCxnSpPr>
        <p:spPr>
          <a:xfrm>
            <a:off x="1229650" y="2584960"/>
            <a:ext cx="3152630" cy="0"/>
          </a:xfrm>
          <a:prstGeom prst="line">
            <a:avLst/>
          </a:prstGeom>
          <a:noFill/>
          <a:ln w="76200" cap="flat" cmpd="sng" algn="ctr">
            <a:solidFill>
              <a:sysClr val="window" lastClr="FFFFFF"/>
            </a:solidFill>
            <a:prstDash val="solid"/>
            <a:miter lim="800000"/>
          </a:ln>
          <a:effectLst/>
        </p:spPr>
      </p:cxnSp>
      <p:sp>
        <p:nvSpPr>
          <p:cNvPr id="69" name="矩形 68"/>
          <p:cNvSpPr/>
          <p:nvPr/>
        </p:nvSpPr>
        <p:spPr>
          <a:xfrm>
            <a:off x="1229650" y="2664527"/>
            <a:ext cx="3152630" cy="3933384"/>
          </a:xfrm>
          <a:prstGeom prst="rect">
            <a:avLst/>
          </a:prstGeom>
        </p:spPr>
        <p:txBody>
          <a:bodyPr wrap="square">
            <a:spAutoFit/>
          </a:bodyPr>
          <a:lstStyle/>
          <a:p>
            <a:pPr>
              <a:lnSpc>
                <a:spcPct val="130000"/>
              </a:lnSpc>
            </a:pPr>
            <a:r>
              <a:rPr lang="en-US" altLang="zh-CN" sz="1600" dirty="0">
                <a:solidFill>
                  <a:srgbClr val="FFFFFF"/>
                </a:solidFill>
                <a:latin typeface="微软雅黑" charset="0"/>
                <a:ea typeface="微软雅黑" charset="0"/>
              </a:rPr>
              <a:t>Html/Javascript</a:t>
            </a:r>
            <a:r>
              <a:rPr lang="zh-CN" altLang="en-US" sz="1600" dirty="0">
                <a:solidFill>
                  <a:srgbClr val="FFFFFF"/>
                </a:solidFill>
                <a:latin typeface="微软雅黑" charset="0"/>
                <a:ea typeface="微软雅黑" charset="0"/>
              </a:rPr>
              <a:t>在线编译部分依旧采用</a:t>
            </a:r>
            <a:r>
              <a:rPr lang="en-US" altLang="zh-CN" sz="1600" dirty="0">
                <a:solidFill>
                  <a:srgbClr val="FFFFFF"/>
                </a:solidFill>
                <a:latin typeface="微软雅黑" charset="0"/>
                <a:ea typeface="微软雅黑" charset="0"/>
              </a:rPr>
              <a:t>Ace</a:t>
            </a:r>
            <a:r>
              <a:rPr lang="zh-CN" altLang="en-US" sz="1600" dirty="0">
                <a:solidFill>
                  <a:srgbClr val="FFFFFF"/>
                </a:solidFill>
                <a:latin typeface="微软雅黑" charset="0"/>
                <a:ea typeface="微软雅黑" charset="0"/>
              </a:rPr>
              <a:t>编辑器代替普通网页编辑框，显示部分采用</a:t>
            </a:r>
            <a:r>
              <a:rPr lang="en-US" altLang="zh-CN" sz="1600" dirty="0">
                <a:solidFill>
                  <a:srgbClr val="FFFFFF"/>
                </a:solidFill>
                <a:latin typeface="微软雅黑" charset="0"/>
                <a:ea typeface="微软雅黑" charset="0"/>
              </a:rPr>
              <a:t>&lt;iframe&gt;</a:t>
            </a:r>
            <a:r>
              <a:rPr lang="zh-CN" altLang="en-US" sz="1600" dirty="0">
                <a:solidFill>
                  <a:srgbClr val="FFFFFF"/>
                </a:solidFill>
                <a:latin typeface="微软雅黑" charset="0"/>
                <a:ea typeface="微软雅黑" charset="0"/>
              </a:rPr>
              <a:t>标签将网页隔离出一部分区域用来显示代码执行效果</a:t>
            </a:r>
            <a:r>
              <a:rPr lang="zh-CN" altLang="en-US" sz="1600" dirty="0" smtClean="0">
                <a:solidFill>
                  <a:srgbClr val="FFFFFF"/>
                </a:solidFill>
                <a:latin typeface="微软雅黑" charset="0"/>
                <a:ea typeface="微软雅黑" charset="0"/>
              </a:rPr>
              <a:t>，在</a:t>
            </a:r>
            <a:r>
              <a:rPr lang="en-US" altLang="zh-CN" sz="1600" dirty="0">
                <a:solidFill>
                  <a:srgbClr val="FFFFFF"/>
                </a:solidFill>
                <a:latin typeface="微软雅黑" charset="0"/>
                <a:ea typeface="微软雅黑" charset="0"/>
              </a:rPr>
              <a:t>&lt;</a:t>
            </a:r>
            <a:r>
              <a:rPr lang="en-US" altLang="zh-CN" sz="1600" dirty="0" smtClean="0">
                <a:solidFill>
                  <a:srgbClr val="FFFFFF"/>
                </a:solidFill>
                <a:latin typeface="微软雅黑" charset="0"/>
                <a:ea typeface="微软雅黑" charset="0"/>
              </a:rPr>
              <a:t>iframe&gt;</a:t>
            </a:r>
            <a:r>
              <a:rPr lang="zh-CN" altLang="en-US" sz="1600" dirty="0" smtClean="0">
                <a:solidFill>
                  <a:srgbClr val="FFFFFF"/>
                </a:solidFill>
                <a:latin typeface="微软雅黑" charset="0"/>
                <a:ea typeface="微软雅黑" charset="0"/>
              </a:rPr>
              <a:t>获取</a:t>
            </a:r>
            <a:r>
              <a:rPr lang="en-US" altLang="zh-CN" sz="1600" dirty="0" smtClean="0">
                <a:solidFill>
                  <a:srgbClr val="FFFFFF"/>
                </a:solidFill>
                <a:latin typeface="微软雅黑" charset="0"/>
                <a:ea typeface="微软雅黑" charset="0"/>
              </a:rPr>
              <a:t>Ace</a:t>
            </a:r>
            <a:r>
              <a:rPr lang="zh-CN" altLang="en-US" sz="1600" dirty="0" smtClean="0">
                <a:solidFill>
                  <a:srgbClr val="FFFFFF"/>
                </a:solidFill>
                <a:latin typeface="微软雅黑" charset="0"/>
                <a:ea typeface="微软雅黑" charset="0"/>
              </a:rPr>
              <a:t>编辑器的代码得时发现，使用</a:t>
            </a:r>
            <a:r>
              <a:rPr lang="en-US" altLang="zh-CN" sz="1600" dirty="0">
                <a:solidFill>
                  <a:srgbClr val="FFFFFF"/>
                </a:solidFill>
                <a:latin typeface="微软雅黑" charset="0"/>
                <a:ea typeface="微软雅黑" charset="0"/>
              </a:rPr>
              <a:t>document.getElementById().</a:t>
            </a:r>
            <a:r>
              <a:rPr lang="en-US" altLang="zh-CN" sz="1600" dirty="0" smtClean="0">
                <a:solidFill>
                  <a:srgbClr val="FFFFFF"/>
                </a:solidFill>
                <a:latin typeface="微软雅黑" charset="0"/>
                <a:ea typeface="微软雅黑" charset="0"/>
              </a:rPr>
              <a:t>innerText</a:t>
            </a:r>
            <a:r>
              <a:rPr lang="zh-CN" altLang="en-US" sz="1600" dirty="0" smtClean="0">
                <a:solidFill>
                  <a:srgbClr val="FFFFFF"/>
                </a:solidFill>
                <a:latin typeface="微软雅黑" charset="0"/>
                <a:ea typeface="微软雅黑" charset="0"/>
              </a:rPr>
              <a:t>方法会将编辑器的行号也一并获取，导致错误，查找资料和官方指导后使用</a:t>
            </a:r>
            <a:r>
              <a:rPr lang="en-US" altLang="zh-CN" sz="1600" dirty="0" smtClean="0">
                <a:solidFill>
                  <a:srgbClr val="FFFFFF"/>
                </a:solidFill>
                <a:latin typeface="微软雅黑" charset="0"/>
                <a:ea typeface="微软雅黑" charset="0"/>
              </a:rPr>
              <a:t>Ace</a:t>
            </a:r>
            <a:r>
              <a:rPr lang="zh-CN" altLang="en-US" sz="1600" dirty="0" smtClean="0">
                <a:solidFill>
                  <a:srgbClr val="FFFFFF"/>
                </a:solidFill>
                <a:latin typeface="微软雅黑" charset="0"/>
                <a:ea typeface="微软雅黑" charset="0"/>
              </a:rPr>
              <a:t>编辑器自带的</a:t>
            </a:r>
            <a:r>
              <a:rPr lang="en-US" altLang="zh-CN" sz="1600" dirty="0">
                <a:solidFill>
                  <a:srgbClr val="FFFFFF"/>
                </a:solidFill>
                <a:latin typeface="微软雅黑" charset="0"/>
                <a:ea typeface="微软雅黑" charset="0"/>
              </a:rPr>
              <a:t>api</a:t>
            </a:r>
            <a:r>
              <a:rPr lang="zh-CN" altLang="en-US" sz="1600" dirty="0" smtClean="0">
                <a:solidFill>
                  <a:srgbClr val="FFFFFF"/>
                </a:solidFill>
                <a:latin typeface="微软雅黑" charset="0"/>
                <a:ea typeface="微软雅黑" charset="0"/>
              </a:rPr>
              <a:t>解决了问题。</a:t>
            </a:r>
            <a:endParaRPr lang="zh-CN" altLang="en-US" sz="1600" dirty="0">
              <a:solidFill>
                <a:srgbClr val="FFFFFF"/>
              </a:solidFill>
              <a:latin typeface="微软雅黑" charset="0"/>
              <a:ea typeface="微软雅黑" charset="0"/>
            </a:endParaRPr>
          </a:p>
        </p:txBody>
      </p:sp>
      <p:pic>
        <p:nvPicPr>
          <p:cNvPr id="4" name="图片 3"/>
          <p:cNvPicPr>
            <a:picLocks noChangeAspect="1"/>
          </p:cNvPicPr>
          <p:nvPr/>
        </p:nvPicPr>
        <p:blipFill>
          <a:blip r:embed="rId3"/>
          <a:stretch>
            <a:fillRect/>
          </a:stretch>
        </p:blipFill>
        <p:spPr>
          <a:xfrm>
            <a:off x="4893064" y="1127226"/>
            <a:ext cx="5840474" cy="4139543"/>
          </a:xfrm>
          <a:prstGeom prst="rect">
            <a:avLst/>
          </a:prstGeom>
        </p:spPr>
      </p:pic>
      <p:pic>
        <p:nvPicPr>
          <p:cNvPr id="5" name="图片 4"/>
          <p:cNvPicPr>
            <a:picLocks noChangeAspect="1"/>
          </p:cNvPicPr>
          <p:nvPr/>
        </p:nvPicPr>
        <p:blipFill>
          <a:blip r:embed="rId4"/>
          <a:stretch>
            <a:fillRect/>
          </a:stretch>
        </p:blipFill>
        <p:spPr>
          <a:xfrm>
            <a:off x="4778901" y="5319304"/>
            <a:ext cx="5840474" cy="1853345"/>
          </a:xfrm>
          <a:prstGeom prst="rect">
            <a:avLst/>
          </a:prstGeom>
        </p:spPr>
      </p:pic>
    </p:spTree>
    <p:extLst>
      <p:ext uri="{BB962C8B-B14F-4D97-AF65-F5344CB8AC3E}">
        <p14:creationId xmlns:p14="http://schemas.microsoft.com/office/powerpoint/2010/main" val="349574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sp>
        <p:nvSpPr>
          <p:cNvPr id="6" name="文本框 5"/>
          <p:cNvSpPr txBox="1"/>
          <p:nvPr/>
        </p:nvSpPr>
        <p:spPr>
          <a:xfrm>
            <a:off x="5270371" y="6051720"/>
            <a:ext cx="1534394" cy="332399"/>
          </a:xfrm>
          <a:prstGeom prst="rect">
            <a:avLst/>
          </a:prstGeom>
          <a:noFill/>
        </p:spPr>
        <p:txBody>
          <a:bodyPr wrap="none" rtlCol="0">
            <a:spAutoFit/>
          </a:bodyPr>
          <a:lstStyle/>
          <a:p>
            <a:pPr>
              <a:lnSpc>
                <a:spcPct val="130000"/>
              </a:lnSpc>
              <a:spcBef>
                <a:spcPts val="600"/>
              </a:spcBef>
            </a:pPr>
            <a:r>
              <a:rPr lang="en-US" altLang="zh-CN" sz="1200" kern="0" dirty="0" smtClean="0">
                <a:latin typeface="微软雅黑" panose="020B0503020204020204" pitchFamily="34" charset="-122"/>
                <a:ea typeface="微软雅黑" panose="020B0503020204020204" pitchFamily="34" charset="-122"/>
                <a:cs typeface="+mn-ea"/>
                <a:sym typeface="+mn-lt"/>
              </a:rPr>
              <a:t>Ace</a:t>
            </a:r>
            <a:r>
              <a:rPr lang="zh-CN" altLang="en-US" sz="1200" kern="0" dirty="0" smtClean="0">
                <a:latin typeface="微软雅黑" panose="020B0503020204020204" pitchFamily="34" charset="-122"/>
                <a:ea typeface="微软雅黑" panose="020B0503020204020204" pitchFamily="34" charset="-122"/>
                <a:cs typeface="+mn-ea"/>
                <a:sym typeface="+mn-lt"/>
              </a:rPr>
              <a:t>编辑器主要代码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4" name="图片 3"/>
          <p:cNvPicPr>
            <a:picLocks noChangeAspect="1"/>
          </p:cNvPicPr>
          <p:nvPr/>
        </p:nvPicPr>
        <p:blipFill>
          <a:blip r:embed="rId3"/>
          <a:stretch>
            <a:fillRect/>
          </a:stretch>
        </p:blipFill>
        <p:spPr>
          <a:xfrm>
            <a:off x="3405187" y="1127226"/>
            <a:ext cx="5381625" cy="4314825"/>
          </a:xfrm>
          <a:prstGeom prst="rect">
            <a:avLst/>
          </a:prstGeom>
        </p:spPr>
      </p:pic>
    </p:spTree>
    <p:extLst>
      <p:ext uri="{BB962C8B-B14F-4D97-AF65-F5344CB8AC3E}">
        <p14:creationId xmlns:p14="http://schemas.microsoft.com/office/powerpoint/2010/main" val="305998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PART3</a:t>
            </a:r>
            <a:r>
              <a:rPr kumimoji="1" lang="zh-CN" altLang="en-US" dirty="0"/>
              <a:t> 完成情况</a:t>
            </a:r>
          </a:p>
        </p:txBody>
      </p:sp>
      <p:sp>
        <p:nvSpPr>
          <p:cNvPr id="17" name="矩形 16"/>
          <p:cNvSpPr/>
          <p:nvPr/>
        </p:nvSpPr>
        <p:spPr>
          <a:xfrm>
            <a:off x="758939" y="1925350"/>
            <a:ext cx="2541960" cy="3613297"/>
          </a:xfrm>
          <a:prstGeom prst="rect">
            <a:avLst/>
          </a:prstGeom>
        </p:spPr>
        <p:txBody>
          <a:bodyPr wrap="square">
            <a:spAutoFit/>
          </a:bodyPr>
          <a:lstStyle/>
          <a:p>
            <a:pPr>
              <a:lnSpc>
                <a:spcPct val="130000"/>
              </a:lnSpc>
            </a:pPr>
            <a:r>
              <a:rPr lang="zh-CN" altLang="en-US" sz="1600" dirty="0">
                <a:solidFill>
                  <a:srgbClr val="000000">
                    <a:lumMod val="85000"/>
                    <a:lumOff val="15000"/>
                  </a:srgbClr>
                </a:solidFill>
                <a:latin typeface="微软雅黑" charset="0"/>
                <a:ea typeface="微软雅黑" charset="0"/>
              </a:rPr>
              <a:t>词云模</a:t>
            </a:r>
            <a:r>
              <a:rPr lang="zh-CN" altLang="en-US" sz="1600" dirty="0" smtClean="0">
                <a:solidFill>
                  <a:srgbClr val="000000">
                    <a:lumMod val="85000"/>
                    <a:lumOff val="15000"/>
                  </a:srgbClr>
                </a:solidFill>
                <a:latin typeface="微软雅黑" charset="0"/>
                <a:ea typeface="微软雅黑" charset="0"/>
              </a:rPr>
              <a:t>块需要实现用用户上传的</a:t>
            </a:r>
            <a:r>
              <a:rPr lang="en-US" altLang="zh-CN" sz="1600" dirty="0" smtClean="0">
                <a:solidFill>
                  <a:srgbClr val="000000">
                    <a:lumMod val="85000"/>
                    <a:lumOff val="15000"/>
                  </a:srgbClr>
                </a:solidFill>
                <a:latin typeface="微软雅黑" charset="0"/>
                <a:ea typeface="微软雅黑" charset="0"/>
              </a:rPr>
              <a:t>pdf</a:t>
            </a:r>
            <a:r>
              <a:rPr lang="zh-CN" altLang="en-US" sz="1600" dirty="0" smtClean="0">
                <a:solidFill>
                  <a:srgbClr val="000000">
                    <a:lumMod val="85000"/>
                    <a:lumOff val="15000"/>
                  </a:srgbClr>
                </a:solidFill>
                <a:latin typeface="微软雅黑" charset="0"/>
                <a:ea typeface="微软雅黑" charset="0"/>
              </a:rPr>
              <a:t>文件生成相应的词云图的功能，查找资料发现</a:t>
            </a:r>
            <a:r>
              <a:rPr lang="en-US" altLang="zh-CN" sz="1600" dirty="0">
                <a:solidFill>
                  <a:srgbClr val="000000">
                    <a:lumMod val="85000"/>
                    <a:lumOff val="15000"/>
                  </a:srgbClr>
                </a:solidFill>
                <a:latin typeface="微软雅黑" charset="0"/>
                <a:ea typeface="微软雅黑" charset="0"/>
              </a:rPr>
              <a:t>Pdfminer</a:t>
            </a:r>
            <a:r>
              <a:rPr lang="zh-CN" altLang="en-US" sz="1600" dirty="0" smtClean="0">
                <a:solidFill>
                  <a:srgbClr val="000000">
                    <a:lumMod val="85000"/>
                    <a:lumOff val="15000"/>
                  </a:srgbClr>
                </a:solidFill>
                <a:latin typeface="微软雅黑" charset="0"/>
                <a:ea typeface="微软雅黑" charset="0"/>
              </a:rPr>
              <a:t>库可以从</a:t>
            </a:r>
            <a:r>
              <a:rPr lang="en-US" altLang="zh-CN" sz="1600" dirty="0" smtClean="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文件中提取信</a:t>
            </a:r>
            <a:r>
              <a:rPr lang="zh-CN" altLang="en-US" sz="1600" dirty="0" smtClean="0">
                <a:solidFill>
                  <a:srgbClr val="000000">
                    <a:lumMod val="85000"/>
                    <a:lumOff val="15000"/>
                  </a:srgbClr>
                </a:solidFill>
                <a:latin typeface="微软雅黑" charset="0"/>
                <a:ea typeface="微软雅黑" charset="0"/>
              </a:rPr>
              <a:t>息故采用先</a:t>
            </a:r>
            <a:r>
              <a:rPr lang="zh-CN" altLang="en-US" sz="1600" dirty="0">
                <a:solidFill>
                  <a:srgbClr val="000000">
                    <a:lumMod val="85000"/>
                    <a:lumOff val="15000"/>
                  </a:srgbClr>
                </a:solidFill>
                <a:latin typeface="微软雅黑" charset="0"/>
                <a:ea typeface="微软雅黑" charset="0"/>
              </a:rPr>
              <a:t>将用户上传的</a:t>
            </a:r>
            <a:r>
              <a:rPr lang="en-US" altLang="zh-CN" sz="1600" dirty="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文件转换为</a:t>
            </a:r>
            <a:r>
              <a:rPr lang="en-US" altLang="zh-CN" sz="1600" dirty="0">
                <a:solidFill>
                  <a:srgbClr val="000000">
                    <a:lumMod val="85000"/>
                    <a:lumOff val="15000"/>
                  </a:srgbClr>
                </a:solidFill>
                <a:latin typeface="微软雅黑" charset="0"/>
                <a:ea typeface="微软雅黑" charset="0"/>
              </a:rPr>
              <a:t>txt</a:t>
            </a:r>
            <a:r>
              <a:rPr lang="zh-CN" altLang="en-US" sz="1600" dirty="0">
                <a:solidFill>
                  <a:srgbClr val="000000">
                    <a:lumMod val="85000"/>
                    <a:lumOff val="15000"/>
                  </a:srgbClr>
                </a:solidFill>
                <a:latin typeface="微软雅黑" charset="0"/>
                <a:ea typeface="微软雅黑" charset="0"/>
              </a:rPr>
              <a:t>文件，再用</a:t>
            </a:r>
            <a:r>
              <a:rPr lang="en-US" altLang="zh-CN" sz="1600" dirty="0">
                <a:solidFill>
                  <a:srgbClr val="000000">
                    <a:lumMod val="85000"/>
                    <a:lumOff val="15000"/>
                  </a:srgbClr>
                </a:solidFill>
                <a:latin typeface="微软雅黑" charset="0"/>
                <a:ea typeface="微软雅黑" charset="0"/>
              </a:rPr>
              <a:t>Python</a:t>
            </a:r>
            <a:r>
              <a:rPr lang="zh-CN" altLang="en-US" sz="1600" dirty="0">
                <a:solidFill>
                  <a:srgbClr val="000000">
                    <a:lumMod val="85000"/>
                    <a:lumOff val="15000"/>
                  </a:srgbClr>
                </a:solidFill>
                <a:latin typeface="微软雅黑" charset="0"/>
                <a:ea typeface="微软雅黑" charset="0"/>
              </a:rPr>
              <a:t>的</a:t>
            </a:r>
            <a:r>
              <a:rPr lang="en-US" altLang="zh-CN" sz="1600" dirty="0">
                <a:solidFill>
                  <a:srgbClr val="000000">
                    <a:lumMod val="85000"/>
                    <a:lumOff val="15000"/>
                  </a:srgbClr>
                </a:solidFill>
                <a:latin typeface="微软雅黑" charset="0"/>
                <a:ea typeface="微软雅黑" charset="0"/>
              </a:rPr>
              <a:t>Jieba</a:t>
            </a:r>
            <a:r>
              <a:rPr lang="zh-CN" altLang="en-US" sz="1600" dirty="0">
                <a:solidFill>
                  <a:srgbClr val="000000">
                    <a:lumMod val="85000"/>
                    <a:lumOff val="15000"/>
                  </a:srgbClr>
                </a:solidFill>
                <a:latin typeface="微软雅黑" charset="0"/>
                <a:ea typeface="微软雅黑" charset="0"/>
              </a:rPr>
              <a:t>库对数据进行中文分词再用</a:t>
            </a:r>
            <a:r>
              <a:rPr lang="en-US" altLang="zh-CN" sz="1600" dirty="0">
                <a:solidFill>
                  <a:srgbClr val="000000">
                    <a:lumMod val="85000"/>
                    <a:lumOff val="15000"/>
                  </a:srgbClr>
                </a:solidFill>
                <a:latin typeface="微软雅黑" charset="0"/>
                <a:ea typeface="微软雅黑" charset="0"/>
              </a:rPr>
              <a:t>Wordcloud</a:t>
            </a:r>
            <a:r>
              <a:rPr lang="zh-CN" altLang="en-US" sz="1600" dirty="0">
                <a:solidFill>
                  <a:srgbClr val="000000">
                    <a:lumMod val="85000"/>
                    <a:lumOff val="15000"/>
                  </a:srgbClr>
                </a:solidFill>
                <a:latin typeface="微软雅黑" charset="0"/>
                <a:ea typeface="微软雅黑" charset="0"/>
              </a:rPr>
              <a:t>库生成词云</a:t>
            </a:r>
            <a:r>
              <a:rPr lang="zh-CN" altLang="en-US" sz="1600" dirty="0" smtClean="0">
                <a:solidFill>
                  <a:srgbClr val="000000">
                    <a:lumMod val="85000"/>
                    <a:lumOff val="15000"/>
                  </a:srgbClr>
                </a:solidFill>
                <a:latin typeface="微软雅黑" charset="0"/>
                <a:ea typeface="微软雅黑" charset="0"/>
              </a:rPr>
              <a:t>图的方法。</a:t>
            </a:r>
            <a:endParaRPr lang="zh-CN" altLang="en-US" sz="1600" dirty="0">
              <a:solidFill>
                <a:srgbClr val="000000">
                  <a:lumMod val="85000"/>
                  <a:lumOff val="15000"/>
                </a:srgbClr>
              </a:solidFill>
              <a:latin typeface="微软雅黑" charset="0"/>
              <a:ea typeface="微软雅黑" charset="0"/>
            </a:endParaRPr>
          </a:p>
        </p:txBody>
      </p:sp>
      <p:sp>
        <p:nvSpPr>
          <p:cNvPr id="18" name="矩形 17"/>
          <p:cNvSpPr/>
          <p:nvPr/>
        </p:nvSpPr>
        <p:spPr>
          <a:xfrm>
            <a:off x="8649681" y="1466825"/>
            <a:ext cx="2541960" cy="5182573"/>
          </a:xfrm>
          <a:prstGeom prst="rect">
            <a:avLst/>
          </a:prstGeom>
        </p:spPr>
        <p:txBody>
          <a:bodyPr wrap="square">
            <a:spAutoFit/>
          </a:bodyPr>
          <a:lstStyle/>
          <a:p>
            <a:pPr>
              <a:lnSpc>
                <a:spcPct val="130000"/>
              </a:lnSpc>
            </a:pPr>
            <a:r>
              <a:rPr lang="en-US" altLang="zh-CN" sz="1600" dirty="0">
                <a:solidFill>
                  <a:srgbClr val="000000">
                    <a:lumMod val="85000"/>
                    <a:lumOff val="15000"/>
                  </a:srgbClr>
                </a:solidFill>
                <a:latin typeface="微软雅黑" charset="0"/>
                <a:ea typeface="微软雅黑" charset="0"/>
              </a:rPr>
              <a:t>Wordcloud</a:t>
            </a:r>
            <a:r>
              <a:rPr lang="zh-CN" altLang="en-US" sz="1600" dirty="0">
                <a:solidFill>
                  <a:srgbClr val="000000">
                    <a:lumMod val="85000"/>
                    <a:lumOff val="15000"/>
                  </a:srgbClr>
                </a:solidFill>
                <a:latin typeface="微软雅黑" charset="0"/>
                <a:ea typeface="微软雅黑" charset="0"/>
              </a:rPr>
              <a:t>可通过替换</a:t>
            </a:r>
            <a:r>
              <a:rPr lang="en-US" altLang="zh-CN" sz="1600" dirty="0">
                <a:solidFill>
                  <a:srgbClr val="000000">
                    <a:lumMod val="85000"/>
                    <a:lumOff val="15000"/>
                  </a:srgbClr>
                </a:solidFill>
                <a:latin typeface="微软雅黑" charset="0"/>
                <a:ea typeface="微软雅黑" charset="0"/>
              </a:rPr>
              <a:t>mask</a:t>
            </a:r>
            <a:r>
              <a:rPr lang="zh-CN" altLang="en-US" sz="1600" dirty="0">
                <a:solidFill>
                  <a:srgbClr val="000000">
                    <a:lumMod val="85000"/>
                    <a:lumOff val="15000"/>
                  </a:srgbClr>
                </a:solidFill>
                <a:latin typeface="微软雅黑" charset="0"/>
                <a:ea typeface="微软雅黑" charset="0"/>
              </a:rPr>
              <a:t>背景图来生成不同形状的词云，</a:t>
            </a:r>
            <a:r>
              <a:rPr lang="en-US" altLang="zh-CN" sz="1600" dirty="0">
                <a:solidFill>
                  <a:srgbClr val="000000">
                    <a:lumMod val="85000"/>
                    <a:lumOff val="15000"/>
                  </a:srgbClr>
                </a:solidFill>
                <a:latin typeface="微软雅黑" charset="0"/>
                <a:ea typeface="微软雅黑" charset="0"/>
              </a:rPr>
              <a:t>Wordcloud</a:t>
            </a:r>
            <a:r>
              <a:rPr lang="zh-CN" altLang="en-US" sz="1600" dirty="0">
                <a:solidFill>
                  <a:srgbClr val="000000">
                    <a:lumMod val="85000"/>
                    <a:lumOff val="15000"/>
                  </a:srgbClr>
                </a:solidFill>
                <a:latin typeface="微软雅黑" charset="0"/>
                <a:ea typeface="微软雅黑" charset="0"/>
              </a:rPr>
              <a:t>默认字体不支持中文需要添加期望使用的中文字体路径，此外</a:t>
            </a:r>
            <a:r>
              <a:rPr lang="en-US" altLang="zh-CN" sz="1600" dirty="0">
                <a:solidFill>
                  <a:srgbClr val="000000">
                    <a:lumMod val="85000"/>
                    <a:lumOff val="15000"/>
                  </a:srgbClr>
                </a:solidFill>
                <a:latin typeface="微软雅黑" charset="0"/>
                <a:ea typeface="微软雅黑" charset="0"/>
              </a:rPr>
              <a:t>Wordcloud</a:t>
            </a:r>
            <a:r>
              <a:rPr lang="zh-CN" altLang="en-US" sz="1600" dirty="0">
                <a:solidFill>
                  <a:srgbClr val="000000">
                    <a:lumMod val="85000"/>
                    <a:lumOff val="15000"/>
                  </a:srgbClr>
                </a:solidFill>
                <a:latin typeface="微软雅黑" charset="0"/>
                <a:ea typeface="微软雅黑" charset="0"/>
              </a:rPr>
              <a:t>（按英文习惯）以空格分词，中文不用空格所以</a:t>
            </a:r>
            <a:r>
              <a:rPr lang="en-US" altLang="zh-CN" sz="1600" dirty="0">
                <a:solidFill>
                  <a:srgbClr val="000000">
                    <a:lumMod val="85000"/>
                    <a:lumOff val="15000"/>
                  </a:srgbClr>
                </a:solidFill>
                <a:latin typeface="微软雅黑" charset="0"/>
                <a:ea typeface="微软雅黑" charset="0"/>
              </a:rPr>
              <a:t>WordCloud</a:t>
            </a:r>
            <a:r>
              <a:rPr lang="zh-CN" altLang="en-US" sz="1600" dirty="0">
                <a:solidFill>
                  <a:srgbClr val="000000">
                    <a:lumMod val="85000"/>
                    <a:lumOff val="15000"/>
                  </a:srgbClr>
                </a:solidFill>
                <a:latin typeface="微软雅黑" charset="0"/>
                <a:ea typeface="微软雅黑" charset="0"/>
              </a:rPr>
              <a:t>不能正确对中文进行分词，所以引入</a:t>
            </a:r>
            <a:r>
              <a:rPr lang="en-US" altLang="zh-CN" sz="1600" dirty="0">
                <a:solidFill>
                  <a:srgbClr val="000000">
                    <a:lumMod val="85000"/>
                    <a:lumOff val="15000"/>
                  </a:srgbClr>
                </a:solidFill>
                <a:latin typeface="微软雅黑" charset="0"/>
                <a:ea typeface="微软雅黑" charset="0"/>
              </a:rPr>
              <a:t>Jieba</a:t>
            </a:r>
            <a:r>
              <a:rPr lang="zh-CN" altLang="en-US" sz="1600" dirty="0">
                <a:solidFill>
                  <a:srgbClr val="000000">
                    <a:lumMod val="85000"/>
                    <a:lumOff val="15000"/>
                  </a:srgbClr>
                </a:solidFill>
                <a:latin typeface="微软雅黑" charset="0"/>
                <a:ea typeface="微软雅黑" charset="0"/>
              </a:rPr>
              <a:t>库来进行对中文的分词，</a:t>
            </a:r>
            <a:r>
              <a:rPr lang="en-US" altLang="zh-CN" sz="1600" dirty="0">
                <a:solidFill>
                  <a:srgbClr val="000000">
                    <a:lumMod val="85000"/>
                    <a:lumOff val="15000"/>
                  </a:srgbClr>
                </a:solidFill>
                <a:latin typeface="微软雅黑" charset="0"/>
                <a:ea typeface="微软雅黑" charset="0"/>
              </a:rPr>
              <a:t>Jieba</a:t>
            </a:r>
            <a:r>
              <a:rPr lang="zh-CN" altLang="en-US" sz="1600" dirty="0">
                <a:solidFill>
                  <a:srgbClr val="000000">
                    <a:lumMod val="85000"/>
                    <a:lumOff val="15000"/>
                  </a:srgbClr>
                </a:solidFill>
                <a:latin typeface="微软雅黑" charset="0"/>
                <a:ea typeface="微软雅黑" charset="0"/>
              </a:rPr>
              <a:t>库在进行中文分词可以通过添加停用词来停用一些和内容无关的常用词，例如“今天”“明天”“你好”“第一节”</a:t>
            </a:r>
            <a:r>
              <a:rPr lang="zh-CN" altLang="en-US" sz="1200" dirty="0">
                <a:solidFill>
                  <a:srgbClr val="000000">
                    <a:lumMod val="85000"/>
                    <a:lumOff val="15000"/>
                  </a:srgbClr>
                </a:solidFill>
                <a:latin typeface="微软雅黑" charset="0"/>
                <a:ea typeface="微软雅黑" charset="0"/>
              </a:rPr>
              <a:t>。</a:t>
            </a:r>
          </a:p>
        </p:txBody>
      </p:sp>
      <p:pic>
        <p:nvPicPr>
          <p:cNvPr id="3" name="图片 2"/>
          <p:cNvPicPr>
            <a:picLocks noChangeAspect="1"/>
          </p:cNvPicPr>
          <p:nvPr/>
        </p:nvPicPr>
        <p:blipFill>
          <a:blip r:embed="rId3"/>
          <a:stretch>
            <a:fillRect/>
          </a:stretch>
        </p:blipFill>
        <p:spPr>
          <a:xfrm>
            <a:off x="3835400" y="1127225"/>
            <a:ext cx="4445000" cy="4452335"/>
          </a:xfrm>
          <a:prstGeom prst="rect">
            <a:avLst/>
          </a:prstGeom>
        </p:spPr>
      </p:pic>
      <p:sp>
        <p:nvSpPr>
          <p:cNvPr id="4" name="文本框 3"/>
          <p:cNvSpPr txBox="1"/>
          <p:nvPr/>
        </p:nvSpPr>
        <p:spPr>
          <a:xfrm>
            <a:off x="3835400" y="5852160"/>
            <a:ext cx="4621778" cy="290977"/>
          </a:xfrm>
          <a:prstGeom prst="rect">
            <a:avLst/>
          </a:prstGeom>
          <a:noFill/>
        </p:spPr>
        <p:txBody>
          <a:bodyPr wrap="none" rtlCol="0">
            <a:spAutoFit/>
          </a:bodyPr>
          <a:lstStyle/>
          <a:p>
            <a:pPr>
              <a:lnSpc>
                <a:spcPct val="130000"/>
              </a:lnSpc>
              <a:spcBef>
                <a:spcPts val="600"/>
              </a:spcBef>
            </a:pPr>
            <a:r>
              <a:rPr lang="zh-CN" altLang="zh-CN" sz="1100" dirty="0"/>
              <a:t>图</a:t>
            </a:r>
            <a:r>
              <a:rPr lang="en-US" altLang="zh-CN" sz="1100" dirty="0"/>
              <a:t>2</a:t>
            </a:r>
            <a:r>
              <a:rPr lang="zh-CN" altLang="zh-CN" sz="1100" dirty="0"/>
              <a:t>：深圳市国民经济和社会发展第十三个五年规划纲要</a:t>
            </a:r>
            <a:r>
              <a:rPr lang="en-US" altLang="zh-CN" sz="1100" dirty="0"/>
              <a:t>.pdf</a:t>
            </a:r>
            <a:r>
              <a:rPr lang="zh-CN" altLang="zh-CN" sz="1100" dirty="0"/>
              <a:t>词云效</a:t>
            </a:r>
            <a:r>
              <a:rPr lang="zh-CN" altLang="zh-CN" sz="1100"/>
              <a:t>果</a:t>
            </a:r>
            <a:r>
              <a:rPr lang="zh-CN" altLang="zh-CN" sz="1100" smtClean="0"/>
              <a:t>图</a:t>
            </a:r>
            <a:endParaRPr lang="zh-CN" altLang="zh-CN" sz="1100" dirty="0"/>
          </a:p>
        </p:txBody>
      </p:sp>
      <p:sp>
        <p:nvSpPr>
          <p:cNvPr id="21" name="矩形 20"/>
          <p:cNvSpPr/>
          <p:nvPr/>
        </p:nvSpPr>
        <p:spPr>
          <a:xfrm>
            <a:off x="731386" y="1159004"/>
            <a:ext cx="2734733" cy="51646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00">
                    <a:lumMod val="85000"/>
                    <a:lumOff val="15000"/>
                  </a:srgbClr>
                </a:solidFill>
                <a:latin typeface="Microsoft YaHei" charset="0"/>
                <a:ea typeface="Microsoft YaHei" charset="0"/>
                <a:cs typeface="Microsoft YaHei" charset="0"/>
              </a:rPr>
              <a:t>词云</a:t>
            </a:r>
            <a:endParaRPr lang="en-US" altLang="zh-CN" sz="2400" b="1" dirty="0">
              <a:solidFill>
                <a:srgbClr val="000000">
                  <a:lumMod val="85000"/>
                  <a:lumOff val="15000"/>
                </a:srgbClr>
              </a:solidFill>
              <a:latin typeface="Microsoft YaHei" charset="0"/>
              <a:ea typeface="Microsoft YaHei" charset="0"/>
              <a:cs typeface="Microsoft YaHei" charset="0"/>
            </a:endParaRPr>
          </a:p>
        </p:txBody>
      </p:sp>
      <p:pic>
        <p:nvPicPr>
          <p:cNvPr id="8" name="图片 7"/>
          <p:cNvPicPr>
            <a:picLocks noChangeAspect="1"/>
          </p:cNvPicPr>
          <p:nvPr/>
        </p:nvPicPr>
        <p:blipFill>
          <a:blip r:embed="rId4"/>
          <a:stretch>
            <a:fillRect/>
          </a:stretch>
        </p:blipFill>
        <p:spPr>
          <a:xfrm>
            <a:off x="4000620" y="1127226"/>
            <a:ext cx="3915471" cy="976726"/>
          </a:xfrm>
          <a:prstGeom prst="rect">
            <a:avLst/>
          </a:prstGeom>
        </p:spPr>
      </p:pic>
    </p:spTree>
    <p:extLst>
      <p:ext uri="{BB962C8B-B14F-4D97-AF65-F5344CB8AC3E}">
        <p14:creationId xmlns:p14="http://schemas.microsoft.com/office/powerpoint/2010/main" val="41336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目录 </a:t>
            </a:r>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03/</a:t>
            </a:r>
            <a:endParaRPr kumimoji="1" lang="zh-CN" altLang="en-US" dirty="0"/>
          </a:p>
        </p:txBody>
      </p:sp>
      <p:sp>
        <p:nvSpPr>
          <p:cNvPr id="4" name="文本占位符 3"/>
          <p:cNvSpPr>
            <a:spLocks noGrp="1"/>
          </p:cNvSpPr>
          <p:nvPr>
            <p:ph type="body" sz="quarter" idx="12"/>
          </p:nvPr>
        </p:nvSpPr>
        <p:spPr/>
        <p:txBody>
          <a:bodyPr/>
          <a:lstStyle/>
          <a:p>
            <a:r>
              <a:rPr kumimoji="1" lang="zh-CN" altLang="en-US" dirty="0" smtClean="0"/>
              <a:t>完成情况</a:t>
            </a:r>
            <a:endParaRPr kumimoji="1" lang="zh-CN" altLang="en-US" dirty="0"/>
          </a:p>
        </p:txBody>
      </p:sp>
      <p:sp>
        <p:nvSpPr>
          <p:cNvPr id="5" name="文本占位符 4"/>
          <p:cNvSpPr>
            <a:spLocks noGrp="1"/>
          </p:cNvSpPr>
          <p:nvPr>
            <p:ph type="body" sz="quarter" idx="15"/>
          </p:nvPr>
        </p:nvSpPr>
        <p:spPr/>
        <p:txBody>
          <a:bodyPr/>
          <a:lstStyle/>
          <a:p>
            <a:r>
              <a:rPr kumimoji="1" lang="en-US" altLang="zh-CN" dirty="0"/>
              <a:t>01/</a:t>
            </a:r>
            <a:endParaRPr kumimoji="1" lang="zh-CN" altLang="en-US" dirty="0"/>
          </a:p>
        </p:txBody>
      </p:sp>
      <p:sp>
        <p:nvSpPr>
          <p:cNvPr id="6" name="文本占位符 5"/>
          <p:cNvSpPr>
            <a:spLocks noGrp="1"/>
          </p:cNvSpPr>
          <p:nvPr>
            <p:ph type="body" sz="quarter" idx="16"/>
          </p:nvPr>
        </p:nvSpPr>
        <p:spPr/>
        <p:txBody>
          <a:bodyPr/>
          <a:lstStyle/>
          <a:p>
            <a:r>
              <a:rPr lang="zh-CN" altLang="en-US" kern="0" dirty="0">
                <a:solidFill>
                  <a:srgbClr val="000000">
                    <a:lumMod val="85000"/>
                    <a:lumOff val="15000"/>
                  </a:srgbClr>
                </a:solidFill>
              </a:rPr>
              <a:t>选题背</a:t>
            </a:r>
            <a:r>
              <a:rPr lang="zh-CN" altLang="en-US" kern="0" dirty="0" smtClean="0">
                <a:solidFill>
                  <a:srgbClr val="000000">
                    <a:lumMod val="85000"/>
                    <a:lumOff val="15000"/>
                  </a:srgbClr>
                </a:solidFill>
              </a:rPr>
              <a:t>景及意义</a:t>
            </a:r>
            <a:endParaRPr kumimoji="1" lang="zh-CN" altLang="en-US" dirty="0"/>
          </a:p>
        </p:txBody>
      </p:sp>
      <p:sp>
        <p:nvSpPr>
          <p:cNvPr id="7" name="文本占位符 6"/>
          <p:cNvSpPr>
            <a:spLocks noGrp="1"/>
          </p:cNvSpPr>
          <p:nvPr>
            <p:ph type="body" sz="quarter" idx="17"/>
          </p:nvPr>
        </p:nvSpPr>
        <p:spPr/>
        <p:txBody>
          <a:bodyPr/>
          <a:lstStyle/>
          <a:p>
            <a:r>
              <a:rPr kumimoji="1" lang="en-US" altLang="zh-CN" dirty="0"/>
              <a:t>02/</a:t>
            </a:r>
            <a:endParaRPr kumimoji="1" lang="zh-CN" altLang="en-US" dirty="0"/>
          </a:p>
        </p:txBody>
      </p:sp>
      <p:sp>
        <p:nvSpPr>
          <p:cNvPr id="8" name="文本占位符 7"/>
          <p:cNvSpPr>
            <a:spLocks noGrp="1"/>
          </p:cNvSpPr>
          <p:nvPr>
            <p:ph type="body" sz="quarter" idx="18"/>
          </p:nvPr>
        </p:nvSpPr>
        <p:spPr/>
        <p:txBody>
          <a:bodyPr/>
          <a:lstStyle/>
          <a:p>
            <a:r>
              <a:rPr lang="zh-CN" altLang="en-US" kern="0" dirty="0">
                <a:solidFill>
                  <a:srgbClr val="000000">
                    <a:lumMod val="85000"/>
                    <a:lumOff val="15000"/>
                  </a:srgbClr>
                </a:solidFill>
              </a:rPr>
              <a:t>系</a:t>
            </a:r>
            <a:r>
              <a:rPr lang="zh-CN" altLang="en-US" kern="0" dirty="0" smtClean="0">
                <a:solidFill>
                  <a:srgbClr val="000000">
                    <a:lumMod val="85000"/>
                    <a:lumOff val="15000"/>
                  </a:srgbClr>
                </a:solidFill>
              </a:rPr>
              <a:t>统介绍</a:t>
            </a:r>
            <a:endParaRPr kumimoji="1" lang="zh-CN" altLang="en-US" dirty="0"/>
          </a:p>
        </p:txBody>
      </p:sp>
      <p:sp>
        <p:nvSpPr>
          <p:cNvPr id="11" name="文本占位符 10"/>
          <p:cNvSpPr>
            <a:spLocks noGrp="1"/>
          </p:cNvSpPr>
          <p:nvPr>
            <p:ph type="body" sz="quarter" idx="21"/>
          </p:nvPr>
        </p:nvSpPr>
        <p:spPr/>
        <p:txBody>
          <a:bodyPr/>
          <a:lstStyle/>
          <a:p>
            <a:r>
              <a:rPr kumimoji="1" lang="en-US" altLang="zh-CN" dirty="0"/>
              <a:t>04/</a:t>
            </a:r>
            <a:endParaRPr kumimoji="1" lang="zh-CN" altLang="en-US" dirty="0"/>
          </a:p>
        </p:txBody>
      </p:sp>
      <p:sp>
        <p:nvSpPr>
          <p:cNvPr id="12" name="文本占位符 11"/>
          <p:cNvSpPr>
            <a:spLocks noGrp="1"/>
          </p:cNvSpPr>
          <p:nvPr>
            <p:ph type="body" sz="quarter" idx="22"/>
          </p:nvPr>
        </p:nvSpPr>
        <p:spPr/>
        <p:txBody>
          <a:bodyPr/>
          <a:lstStyle/>
          <a:p>
            <a:r>
              <a:rPr lang="zh-CN" altLang="en-US" kern="0" dirty="0">
                <a:solidFill>
                  <a:srgbClr val="000000">
                    <a:lumMod val="85000"/>
                    <a:lumOff val="15000"/>
                  </a:srgbClr>
                </a:solidFill>
              </a:rPr>
              <a:t>存在问题</a:t>
            </a:r>
            <a:endParaRPr kumimoji="1" lang="zh-CN" altLang="en-US" dirty="0"/>
          </a:p>
        </p:txBody>
      </p:sp>
      <p:sp>
        <p:nvSpPr>
          <p:cNvPr id="13" name="文本占位符 12"/>
          <p:cNvSpPr>
            <a:spLocks noGrp="1"/>
          </p:cNvSpPr>
          <p:nvPr>
            <p:ph type="body" sz="quarter" idx="23"/>
          </p:nvPr>
        </p:nvSpPr>
        <p:spPr/>
        <p:txBody>
          <a:bodyPr/>
          <a:lstStyle/>
          <a:p>
            <a:r>
              <a:rPr kumimoji="1" lang="en-US" altLang="zh-CN" dirty="0"/>
              <a:t>05/</a:t>
            </a:r>
            <a:endParaRPr kumimoji="1" lang="zh-CN" altLang="en-US" dirty="0"/>
          </a:p>
        </p:txBody>
      </p:sp>
      <p:sp>
        <p:nvSpPr>
          <p:cNvPr id="14" name="文本占位符 13"/>
          <p:cNvSpPr>
            <a:spLocks noGrp="1"/>
          </p:cNvSpPr>
          <p:nvPr>
            <p:ph type="body" sz="quarter" idx="24"/>
          </p:nvPr>
        </p:nvSpPr>
        <p:spPr/>
        <p:txBody>
          <a:bodyPr/>
          <a:lstStyle/>
          <a:p>
            <a:r>
              <a:rPr lang="zh-CN" altLang="en-US" kern="0" dirty="0">
                <a:solidFill>
                  <a:srgbClr val="000000">
                    <a:lumMod val="85000"/>
                    <a:lumOff val="15000"/>
                  </a:srgbClr>
                </a:solidFill>
              </a:rPr>
              <a:t>下步工作</a:t>
            </a:r>
            <a:endParaRPr kumimoji="1" lang="zh-CN" altLang="en-US" dirty="0"/>
          </a:p>
        </p:txBody>
      </p:sp>
    </p:spTree>
    <p:extLst>
      <p:ext uri="{BB962C8B-B14F-4D97-AF65-F5344CB8AC3E}">
        <p14:creationId xmlns:p14="http://schemas.microsoft.com/office/powerpoint/2010/main" val="14025867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PART3</a:t>
            </a:r>
            <a:r>
              <a:rPr kumimoji="1" lang="zh-CN" altLang="en-US" dirty="0"/>
              <a:t>完成情</a:t>
            </a:r>
            <a:r>
              <a:rPr kumimoji="1" lang="zh-CN" altLang="en-US" dirty="0" smtClean="0"/>
              <a:t>况</a:t>
            </a:r>
            <a:endParaRPr kumimoji="1" lang="zh-CN" altLang="en-US" dirty="0"/>
          </a:p>
        </p:txBody>
      </p:sp>
      <p:sp>
        <p:nvSpPr>
          <p:cNvPr id="6" name="文本框 5"/>
          <p:cNvSpPr txBox="1"/>
          <p:nvPr/>
        </p:nvSpPr>
        <p:spPr>
          <a:xfrm>
            <a:off x="5328803" y="6217920"/>
            <a:ext cx="1585690" cy="332399"/>
          </a:xfrm>
          <a:prstGeom prst="rect">
            <a:avLst/>
          </a:prstGeom>
          <a:noFill/>
        </p:spPr>
        <p:txBody>
          <a:bodyPr wrap="none" rtlCol="0">
            <a:spAutoFit/>
          </a:bodyPr>
          <a:lstStyle/>
          <a:p>
            <a:pPr>
              <a:lnSpc>
                <a:spcPct val="130000"/>
              </a:lnSpc>
              <a:spcBef>
                <a:spcPts val="600"/>
              </a:spcBef>
            </a:pPr>
            <a:r>
              <a:rPr lang="en-US" altLang="zh-CN" sz="1200" kern="0" dirty="0">
                <a:latin typeface="微软雅黑" panose="020B0503020204020204" pitchFamily="34" charset="-122"/>
                <a:ea typeface="微软雅黑" panose="020B0503020204020204" pitchFamily="34" charset="-122"/>
                <a:cs typeface="+mn-ea"/>
                <a:sym typeface="+mn-lt"/>
              </a:rPr>
              <a:t>wordcloud</a:t>
            </a:r>
            <a:r>
              <a:rPr lang="zh-CN" altLang="en-US" sz="1200" kern="0" dirty="0" smtClean="0">
                <a:latin typeface="微软雅黑" panose="020B0503020204020204" pitchFamily="34" charset="-122"/>
                <a:ea typeface="微软雅黑" panose="020B0503020204020204" pitchFamily="34" charset="-122"/>
                <a:cs typeface="+mn-ea"/>
                <a:sym typeface="+mn-lt"/>
              </a:rPr>
              <a:t>主要代码</a:t>
            </a: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3"/>
          <a:stretch>
            <a:fillRect/>
          </a:stretch>
        </p:blipFill>
        <p:spPr>
          <a:xfrm>
            <a:off x="5647686" y="4772957"/>
            <a:ext cx="3495675" cy="1123950"/>
          </a:xfrm>
          <a:prstGeom prst="rect">
            <a:avLst/>
          </a:prstGeom>
        </p:spPr>
      </p:pic>
      <p:pic>
        <p:nvPicPr>
          <p:cNvPr id="5" name="图片 4"/>
          <p:cNvPicPr>
            <a:picLocks noChangeAspect="1"/>
          </p:cNvPicPr>
          <p:nvPr/>
        </p:nvPicPr>
        <p:blipFill>
          <a:blip r:embed="rId4"/>
          <a:stretch>
            <a:fillRect/>
          </a:stretch>
        </p:blipFill>
        <p:spPr>
          <a:xfrm>
            <a:off x="769516" y="2744132"/>
            <a:ext cx="4686300" cy="3152775"/>
          </a:xfrm>
          <a:prstGeom prst="rect">
            <a:avLst/>
          </a:prstGeom>
        </p:spPr>
      </p:pic>
      <p:pic>
        <p:nvPicPr>
          <p:cNvPr id="10" name="图片 9"/>
          <p:cNvPicPr>
            <a:picLocks noChangeAspect="1"/>
          </p:cNvPicPr>
          <p:nvPr/>
        </p:nvPicPr>
        <p:blipFill>
          <a:blip r:embed="rId5"/>
          <a:stretch>
            <a:fillRect/>
          </a:stretch>
        </p:blipFill>
        <p:spPr>
          <a:xfrm>
            <a:off x="769516" y="757923"/>
            <a:ext cx="3905250" cy="1943100"/>
          </a:xfrm>
          <a:prstGeom prst="rect">
            <a:avLst/>
          </a:prstGeom>
        </p:spPr>
      </p:pic>
      <p:pic>
        <p:nvPicPr>
          <p:cNvPr id="11" name="图片 10"/>
          <p:cNvPicPr>
            <a:picLocks noChangeAspect="1"/>
          </p:cNvPicPr>
          <p:nvPr/>
        </p:nvPicPr>
        <p:blipFill>
          <a:blip r:embed="rId6"/>
          <a:stretch>
            <a:fillRect/>
          </a:stretch>
        </p:blipFill>
        <p:spPr>
          <a:xfrm>
            <a:off x="5455817" y="1729473"/>
            <a:ext cx="6356227" cy="2638425"/>
          </a:xfrm>
          <a:prstGeom prst="rect">
            <a:avLst/>
          </a:prstGeom>
        </p:spPr>
      </p:pic>
    </p:spTree>
    <p:extLst>
      <p:ext uri="{BB962C8B-B14F-4D97-AF65-F5344CB8AC3E}">
        <p14:creationId xmlns:p14="http://schemas.microsoft.com/office/powerpoint/2010/main" val="188403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存在问</a:t>
            </a:r>
            <a:r>
              <a:rPr kumimoji="1" lang="zh-CN" altLang="en-US" dirty="0" smtClean="0"/>
              <a:t>题和方法</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a:t>4</a:t>
            </a:r>
            <a:endParaRPr kumimoji="1" lang="zh-CN" altLang="en-US" dirty="0"/>
          </a:p>
        </p:txBody>
      </p:sp>
    </p:spTree>
    <p:extLst>
      <p:ext uri="{BB962C8B-B14F-4D97-AF65-F5344CB8AC3E}">
        <p14:creationId xmlns:p14="http://schemas.microsoft.com/office/powerpoint/2010/main" val="12595776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PART4</a:t>
            </a:r>
            <a:r>
              <a:rPr kumimoji="1" lang="zh-CN" altLang="en-US" dirty="0" smtClean="0"/>
              <a:t>存</a:t>
            </a:r>
            <a:r>
              <a:rPr kumimoji="1" lang="zh-CN" altLang="en-US" dirty="0"/>
              <a:t>在问</a:t>
            </a:r>
            <a:r>
              <a:rPr kumimoji="1" lang="zh-CN" altLang="en-US" dirty="0" smtClean="0"/>
              <a:t>题</a:t>
            </a:r>
            <a:r>
              <a:rPr kumimoji="1" lang="zh-CN" altLang="en-US" dirty="0"/>
              <a:t>和方法</a:t>
            </a:r>
          </a:p>
        </p:txBody>
      </p:sp>
      <p:sp>
        <p:nvSpPr>
          <p:cNvPr id="53" name="矩形 52"/>
          <p:cNvSpPr/>
          <p:nvPr/>
        </p:nvSpPr>
        <p:spPr>
          <a:xfrm>
            <a:off x="535578" y="1710196"/>
            <a:ext cx="7264400" cy="4186767"/>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59" name="矩形 58"/>
          <p:cNvSpPr/>
          <p:nvPr/>
        </p:nvSpPr>
        <p:spPr>
          <a:xfrm>
            <a:off x="6598760" y="1905696"/>
            <a:ext cx="2275961" cy="1950768"/>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l="-26000" r="-26000"/>
            </a:stretch>
          </a:blipFill>
          <a:ln>
            <a:noFill/>
          </a:ln>
          <a:effectLst/>
        </p:spPr>
      </p:sp>
      <p:sp>
        <p:nvSpPr>
          <p:cNvPr id="60" name="矩形 59"/>
          <p:cNvSpPr/>
          <p:nvPr/>
        </p:nvSpPr>
        <p:spPr>
          <a:xfrm>
            <a:off x="8809084" y="1905696"/>
            <a:ext cx="2275961" cy="1950768"/>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l="-26000" r="-26000"/>
            </a:stretch>
          </a:blipFill>
          <a:ln>
            <a:noFill/>
          </a:ln>
          <a:effectLst/>
        </p:spPr>
      </p:sp>
      <p:sp>
        <p:nvSpPr>
          <p:cNvPr id="61" name="矩形 60"/>
          <p:cNvSpPr/>
          <p:nvPr/>
        </p:nvSpPr>
        <p:spPr>
          <a:xfrm>
            <a:off x="2192660" y="4018059"/>
            <a:ext cx="2275961" cy="1950768"/>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l="-26000" r="-26000"/>
            </a:stretch>
          </a:blipFill>
          <a:ln>
            <a:noFill/>
          </a:ln>
          <a:effectLst/>
        </p:spPr>
      </p:sp>
      <p:sp>
        <p:nvSpPr>
          <p:cNvPr id="62" name="矩形 61"/>
          <p:cNvSpPr/>
          <p:nvPr/>
        </p:nvSpPr>
        <p:spPr>
          <a:xfrm>
            <a:off x="4427329" y="4038849"/>
            <a:ext cx="2275961" cy="1950768"/>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l="-26000" r="-26000"/>
            </a:stretch>
          </a:blipFill>
          <a:ln>
            <a:noFill/>
          </a:ln>
          <a:effectLst/>
        </p:spPr>
      </p:sp>
      <p:grpSp>
        <p:nvGrpSpPr>
          <p:cNvPr id="71" name="组 70"/>
          <p:cNvGrpSpPr/>
          <p:nvPr/>
        </p:nvGrpSpPr>
        <p:grpSpPr>
          <a:xfrm>
            <a:off x="2188091" y="1921863"/>
            <a:ext cx="4233186" cy="2153430"/>
            <a:chOff x="1642534" y="2514600"/>
            <a:chExt cx="2170020" cy="2153430"/>
          </a:xfrm>
        </p:grpSpPr>
        <p:sp>
          <p:nvSpPr>
            <p:cNvPr id="65" name="矩形 64"/>
            <p:cNvSpPr/>
            <p:nvPr/>
          </p:nvSpPr>
          <p:spPr>
            <a:xfrm>
              <a:off x="1642534" y="2514600"/>
              <a:ext cx="2116667" cy="1806006"/>
            </a:xfrm>
            <a:prstGeom prst="rect">
              <a:avLst/>
            </a:prstGeom>
            <a:noFill/>
            <a:ln w="19050" cap="flat" cmpd="sng" algn="ctr">
              <a:solidFill>
                <a:schemeClr val="bg1"/>
              </a:solid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66" name="矩形 65"/>
            <p:cNvSpPr/>
            <p:nvPr/>
          </p:nvSpPr>
          <p:spPr>
            <a:xfrm>
              <a:off x="1642534" y="2673148"/>
              <a:ext cx="2170020" cy="338554"/>
            </a:xfrm>
            <a:prstGeom prst="rect">
              <a:avLst/>
            </a:prstGeom>
          </p:spPr>
          <p:txBody>
            <a:bodyPr wrap="square">
              <a:spAutoFit/>
            </a:bodyPr>
            <a:lstStyle/>
            <a:p>
              <a:pPr algn="ctr"/>
              <a:r>
                <a:rPr lang="zh-CN" altLang="en-US" sz="1600" b="1" dirty="0">
                  <a:solidFill>
                    <a:srgbClr val="000000">
                      <a:lumMod val="85000"/>
                      <a:lumOff val="15000"/>
                    </a:srgbClr>
                  </a:solidFill>
                  <a:latin typeface="微软雅黑"/>
                  <a:ea typeface="微软雅黑"/>
                </a:rPr>
                <a:t>存</a:t>
              </a:r>
              <a:r>
                <a:rPr lang="zh-CN" altLang="en-US" sz="1600" b="1" dirty="0" smtClean="0">
                  <a:solidFill>
                    <a:srgbClr val="000000">
                      <a:lumMod val="85000"/>
                      <a:lumOff val="15000"/>
                    </a:srgbClr>
                  </a:solidFill>
                  <a:latin typeface="微软雅黑"/>
                  <a:ea typeface="微软雅黑"/>
                </a:rPr>
                <a:t>在问题</a:t>
              </a:r>
              <a:endParaRPr lang="zh-CN" altLang="en-US" sz="1600" b="1" dirty="0">
                <a:solidFill>
                  <a:srgbClr val="000000">
                    <a:lumMod val="85000"/>
                    <a:lumOff val="15000"/>
                  </a:srgbClr>
                </a:solidFill>
                <a:latin typeface="微软雅黑"/>
                <a:ea typeface="微软雅黑"/>
              </a:endParaRPr>
            </a:p>
          </p:txBody>
        </p:sp>
        <p:sp>
          <p:nvSpPr>
            <p:cNvPr id="67" name="矩形 66"/>
            <p:cNvSpPr/>
            <p:nvPr/>
          </p:nvSpPr>
          <p:spPr>
            <a:xfrm>
              <a:off x="1726792" y="2975259"/>
              <a:ext cx="2006598" cy="1692771"/>
            </a:xfrm>
            <a:prstGeom prst="rect">
              <a:avLst/>
            </a:prstGeom>
          </p:spPr>
          <p:txBody>
            <a:bodyPr wrap="square">
              <a:spAutoFit/>
            </a:bodyPr>
            <a:lstStyle/>
            <a:p>
              <a:pPr algn="ctr">
                <a:lnSpc>
                  <a:spcPct val="130000"/>
                </a:lnSpc>
              </a:pPr>
              <a:r>
                <a:rPr lang="zh-CN" altLang="en-US" sz="1600" dirty="0" smtClean="0">
                  <a:solidFill>
                    <a:srgbClr val="000000">
                      <a:lumMod val="85000"/>
                      <a:lumOff val="15000"/>
                    </a:srgbClr>
                  </a:solidFill>
                  <a:latin typeface="微软雅黑" charset="0"/>
                  <a:ea typeface="微软雅黑" charset="0"/>
                </a:rPr>
                <a:t>对</a:t>
              </a:r>
              <a:r>
                <a:rPr lang="en-US" altLang="zh-CN" sz="1600" dirty="0">
                  <a:solidFill>
                    <a:srgbClr val="000000">
                      <a:lumMod val="85000"/>
                      <a:lumOff val="15000"/>
                    </a:srgbClr>
                  </a:solidFill>
                  <a:latin typeface="微软雅黑" charset="0"/>
                  <a:ea typeface="微软雅黑" charset="0"/>
                </a:rPr>
                <a:t>Python</a:t>
              </a:r>
              <a:r>
                <a:rPr lang="zh-CN" altLang="en-US" sz="1600" dirty="0">
                  <a:solidFill>
                    <a:srgbClr val="000000">
                      <a:lumMod val="85000"/>
                      <a:lumOff val="15000"/>
                    </a:srgbClr>
                  </a:solidFill>
                  <a:latin typeface="微软雅黑" charset="0"/>
                  <a:ea typeface="微软雅黑" charset="0"/>
                </a:rPr>
                <a:t>以及</a:t>
              </a:r>
              <a:r>
                <a:rPr lang="en-US" altLang="zh-CN" sz="1600" dirty="0">
                  <a:solidFill>
                    <a:srgbClr val="000000">
                      <a:lumMod val="85000"/>
                      <a:lumOff val="15000"/>
                    </a:srgbClr>
                  </a:solidFill>
                  <a:latin typeface="微软雅黑" charset="0"/>
                  <a:ea typeface="微软雅黑" charset="0"/>
                </a:rPr>
                <a:t>Flask</a:t>
              </a:r>
              <a:r>
                <a:rPr lang="zh-CN" altLang="en-US" sz="1600" dirty="0">
                  <a:solidFill>
                    <a:srgbClr val="000000">
                      <a:lumMod val="85000"/>
                      <a:lumOff val="15000"/>
                    </a:srgbClr>
                  </a:solidFill>
                  <a:latin typeface="微软雅黑" charset="0"/>
                  <a:ea typeface="微软雅黑" charset="0"/>
                </a:rPr>
                <a:t>框架的运用不够熟悉</a:t>
              </a:r>
            </a:p>
            <a:p>
              <a:pPr algn="ctr">
                <a:lnSpc>
                  <a:spcPct val="130000"/>
                </a:lnSpc>
              </a:pPr>
              <a:r>
                <a:rPr lang="en-US" altLang="zh-CN" sz="1600" dirty="0">
                  <a:solidFill>
                    <a:srgbClr val="000000">
                      <a:lumMod val="85000"/>
                      <a:lumOff val="15000"/>
                    </a:srgbClr>
                  </a:solidFill>
                  <a:latin typeface="微软雅黑" charset="0"/>
                  <a:ea typeface="微软雅黑" charset="0"/>
                </a:rPr>
                <a:t>Python/Java</a:t>
              </a:r>
              <a:r>
                <a:rPr lang="zh-CN" altLang="en-US" sz="1600" dirty="0">
                  <a:solidFill>
                    <a:srgbClr val="000000">
                      <a:lumMod val="85000"/>
                      <a:lumOff val="15000"/>
                    </a:srgbClr>
                  </a:solidFill>
                  <a:latin typeface="微软雅黑" charset="0"/>
                  <a:ea typeface="微软雅黑" charset="0"/>
                </a:rPr>
                <a:t>的编译结果返回页面显示时会刷新原有界面，显示结果，这样就会清空用户已经输入到编辑框的代码，不方便用户修改代码。</a:t>
              </a:r>
            </a:p>
          </p:txBody>
        </p:sp>
      </p:grpSp>
      <p:grpSp>
        <p:nvGrpSpPr>
          <p:cNvPr id="70" name="组 69"/>
          <p:cNvGrpSpPr/>
          <p:nvPr/>
        </p:nvGrpSpPr>
        <p:grpSpPr>
          <a:xfrm>
            <a:off x="6858000" y="4247820"/>
            <a:ext cx="4195186" cy="1834451"/>
            <a:chOff x="8347589" y="4840557"/>
            <a:chExt cx="2170020" cy="975622"/>
          </a:xfrm>
        </p:grpSpPr>
        <p:sp>
          <p:nvSpPr>
            <p:cNvPr id="68" name="矩形 67"/>
            <p:cNvSpPr/>
            <p:nvPr/>
          </p:nvSpPr>
          <p:spPr>
            <a:xfrm>
              <a:off x="8347589" y="4840557"/>
              <a:ext cx="2170020" cy="338554"/>
            </a:xfrm>
            <a:prstGeom prst="rect">
              <a:avLst/>
            </a:prstGeom>
          </p:spPr>
          <p:txBody>
            <a:bodyPr wrap="square">
              <a:spAutoFit/>
            </a:bodyPr>
            <a:lstStyle/>
            <a:p>
              <a:pPr algn="ctr"/>
              <a:r>
                <a:rPr lang="zh-CN" altLang="en-US" sz="1600" b="1" dirty="0" smtClean="0">
                  <a:solidFill>
                    <a:srgbClr val="000000">
                      <a:lumMod val="85000"/>
                      <a:lumOff val="15000"/>
                    </a:srgbClr>
                  </a:solidFill>
                  <a:latin typeface="微软雅黑"/>
                  <a:ea typeface="微软雅黑"/>
                </a:rPr>
                <a:t>拟采取的办法</a:t>
              </a:r>
              <a:endParaRPr lang="zh-CN" altLang="en-US" sz="1600" b="1" dirty="0">
                <a:solidFill>
                  <a:srgbClr val="000000">
                    <a:lumMod val="85000"/>
                    <a:lumOff val="15000"/>
                  </a:srgbClr>
                </a:solidFill>
                <a:latin typeface="微软雅黑"/>
                <a:ea typeface="微软雅黑"/>
              </a:endParaRPr>
            </a:p>
          </p:txBody>
        </p:sp>
        <p:sp>
          <p:nvSpPr>
            <p:cNvPr id="69" name="矩形 68"/>
            <p:cNvSpPr/>
            <p:nvPr/>
          </p:nvSpPr>
          <p:spPr>
            <a:xfrm>
              <a:off x="8442845" y="5102714"/>
              <a:ext cx="2006598" cy="713465"/>
            </a:xfrm>
            <a:prstGeom prst="rect">
              <a:avLst/>
            </a:prstGeom>
          </p:spPr>
          <p:txBody>
            <a:bodyPr wrap="square">
              <a:spAutoFit/>
            </a:bodyPr>
            <a:lstStyle/>
            <a:p>
              <a:pPr algn="ctr">
                <a:lnSpc>
                  <a:spcPct val="130000"/>
                </a:lnSpc>
              </a:pPr>
              <a:r>
                <a:rPr lang="zh-CN" altLang="en-US" sz="1600" dirty="0">
                  <a:solidFill>
                    <a:srgbClr val="000000">
                      <a:lumMod val="85000"/>
                      <a:lumOff val="15000"/>
                    </a:srgbClr>
                  </a:solidFill>
                  <a:latin typeface="微软雅黑" charset="0"/>
                  <a:ea typeface="微软雅黑" charset="0"/>
                </a:rPr>
                <a:t>查阅书籍、上网查询学习有关</a:t>
              </a:r>
              <a:r>
                <a:rPr lang="en-US" altLang="zh-CN" sz="1600" dirty="0">
                  <a:solidFill>
                    <a:srgbClr val="000000">
                      <a:lumMod val="85000"/>
                      <a:lumOff val="15000"/>
                    </a:srgbClr>
                  </a:solidFill>
                  <a:latin typeface="微软雅黑" charset="0"/>
                  <a:ea typeface="微软雅黑" charset="0"/>
                </a:rPr>
                <a:t>Python</a:t>
              </a:r>
              <a:r>
                <a:rPr lang="zh-CN" altLang="en-US" sz="1600" dirty="0">
                  <a:solidFill>
                    <a:srgbClr val="000000">
                      <a:lumMod val="85000"/>
                      <a:lumOff val="15000"/>
                    </a:srgbClr>
                  </a:solidFill>
                  <a:latin typeface="微软雅黑" charset="0"/>
                  <a:ea typeface="微软雅黑" charset="0"/>
                </a:rPr>
                <a:t>以及</a:t>
              </a:r>
              <a:r>
                <a:rPr lang="en-US" altLang="zh-CN" sz="1600" dirty="0">
                  <a:solidFill>
                    <a:srgbClr val="000000">
                      <a:lumMod val="85000"/>
                      <a:lumOff val="15000"/>
                    </a:srgbClr>
                  </a:solidFill>
                  <a:latin typeface="微软雅黑" charset="0"/>
                  <a:ea typeface="微软雅黑" charset="0"/>
                </a:rPr>
                <a:t>Flask</a:t>
              </a:r>
              <a:r>
                <a:rPr lang="zh-CN" altLang="en-US" sz="1600" dirty="0">
                  <a:solidFill>
                    <a:srgbClr val="000000">
                      <a:lumMod val="85000"/>
                      <a:lumOff val="15000"/>
                    </a:srgbClr>
                  </a:solidFill>
                  <a:latin typeface="微软雅黑" charset="0"/>
                  <a:ea typeface="微软雅黑" charset="0"/>
                </a:rPr>
                <a:t>的相关知识，了解如何使页面不刷新，或者研究如何使输入框的代码在页面刷新之后依旧保留来解决问题。</a:t>
              </a:r>
            </a:p>
          </p:txBody>
        </p:sp>
      </p:grpSp>
    </p:spTree>
    <p:extLst>
      <p:ext uri="{BB962C8B-B14F-4D97-AF65-F5344CB8AC3E}">
        <p14:creationId xmlns:p14="http://schemas.microsoft.com/office/powerpoint/2010/main" val="383919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下步工作</a:t>
            </a:r>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a:t>5</a:t>
            </a:r>
            <a:endParaRPr kumimoji="1" lang="zh-CN" altLang="en-US" dirty="0"/>
          </a:p>
        </p:txBody>
      </p:sp>
    </p:spTree>
    <p:extLst>
      <p:ext uri="{BB962C8B-B14F-4D97-AF65-F5344CB8AC3E}">
        <p14:creationId xmlns:p14="http://schemas.microsoft.com/office/powerpoint/2010/main" val="11070961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PART5</a:t>
            </a:r>
            <a:r>
              <a:rPr kumimoji="1" lang="zh-CN" altLang="en-US" dirty="0" smtClean="0"/>
              <a:t>下</a:t>
            </a:r>
            <a:r>
              <a:rPr kumimoji="1" lang="zh-CN" altLang="en-US" dirty="0"/>
              <a:t>步工</a:t>
            </a:r>
            <a:r>
              <a:rPr kumimoji="1" lang="zh-CN" altLang="en-US" dirty="0" smtClean="0"/>
              <a:t>作</a:t>
            </a:r>
            <a:endParaRPr kumimoji="1" lang="zh-CN" altLang="en-US" dirty="0"/>
          </a:p>
        </p:txBody>
      </p:sp>
      <p:sp>
        <p:nvSpPr>
          <p:cNvPr id="36" name="矩形 35"/>
          <p:cNvSpPr/>
          <p:nvPr/>
        </p:nvSpPr>
        <p:spPr>
          <a:xfrm>
            <a:off x="1445840" y="1655475"/>
            <a:ext cx="4506227" cy="1286933"/>
          </a:xfrm>
          <a:prstGeom prst="rect">
            <a:avLst/>
          </a:prstGeom>
          <a:solidFill>
            <a:schemeClr val="bg1"/>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38" name="矩形 37"/>
          <p:cNvSpPr/>
          <p:nvPr/>
        </p:nvSpPr>
        <p:spPr>
          <a:xfrm>
            <a:off x="1445840" y="1066884"/>
            <a:ext cx="807364" cy="508000"/>
          </a:xfrm>
          <a:prstGeom prst="rect">
            <a:avLst/>
          </a:prstGeom>
          <a:solidFill>
            <a:schemeClr val="accent2"/>
          </a:solidFill>
          <a:ln w="12700" cap="flat" cmpd="sng" algn="ctr">
            <a:noFill/>
            <a:prstDash val="solid"/>
            <a:miter lim="800000"/>
          </a:ln>
          <a:effectLst/>
        </p:spPr>
        <p:txBody>
          <a:bodyPr rtlCol="0" anchor="ctr"/>
          <a:lstStyle/>
          <a:p>
            <a:pPr algn="ctr" defTabSz="914400">
              <a:defRPr/>
            </a:pPr>
            <a:r>
              <a:rPr lang="en-US" altLang="zh-CN" kern="0" dirty="0">
                <a:solidFill>
                  <a:srgbClr val="000000">
                    <a:lumMod val="85000"/>
                    <a:lumOff val="15000"/>
                  </a:srgbClr>
                </a:solidFill>
                <a:latin typeface="微软雅黑"/>
                <a:ea typeface="微软雅黑"/>
              </a:rPr>
              <a:t>01</a:t>
            </a:r>
            <a:endParaRPr lang="zh-CN" altLang="en-US" kern="0" dirty="0">
              <a:solidFill>
                <a:srgbClr val="000000">
                  <a:lumMod val="85000"/>
                  <a:lumOff val="15000"/>
                </a:srgbClr>
              </a:solidFill>
              <a:latin typeface="微软雅黑"/>
              <a:ea typeface="微软雅黑"/>
            </a:endParaRPr>
          </a:p>
        </p:txBody>
      </p:sp>
      <p:cxnSp>
        <p:nvCxnSpPr>
          <p:cNvPr id="39" name="直接连接符 7"/>
          <p:cNvCxnSpPr/>
          <p:nvPr/>
        </p:nvCxnSpPr>
        <p:spPr>
          <a:xfrm>
            <a:off x="1445840" y="1655475"/>
            <a:ext cx="4506227" cy="0"/>
          </a:xfrm>
          <a:prstGeom prst="line">
            <a:avLst/>
          </a:prstGeom>
          <a:noFill/>
          <a:ln w="76200" cap="flat" cmpd="sng" algn="ctr">
            <a:solidFill>
              <a:schemeClr val="tx1">
                <a:lumMod val="85000"/>
                <a:lumOff val="15000"/>
              </a:schemeClr>
            </a:solidFill>
            <a:prstDash val="solid"/>
            <a:miter lim="800000"/>
          </a:ln>
          <a:effectLst/>
        </p:spPr>
      </p:cxnSp>
      <p:cxnSp>
        <p:nvCxnSpPr>
          <p:cNvPr id="40" name="直接连接符 9"/>
          <p:cNvCxnSpPr/>
          <p:nvPr/>
        </p:nvCxnSpPr>
        <p:spPr>
          <a:xfrm>
            <a:off x="1445840" y="2942408"/>
            <a:ext cx="4506227" cy="0"/>
          </a:xfrm>
          <a:prstGeom prst="line">
            <a:avLst/>
          </a:prstGeom>
          <a:noFill/>
          <a:ln w="76200" cap="flat" cmpd="sng" algn="ctr">
            <a:solidFill>
              <a:schemeClr val="tx1">
                <a:lumMod val="85000"/>
                <a:lumOff val="15000"/>
              </a:schemeClr>
            </a:solidFill>
            <a:prstDash val="solid"/>
            <a:miter lim="800000"/>
          </a:ln>
          <a:effectLst/>
        </p:spPr>
      </p:cxnSp>
      <p:sp>
        <p:nvSpPr>
          <p:cNvPr id="41" name="矩形 40"/>
          <p:cNvSpPr/>
          <p:nvPr/>
        </p:nvSpPr>
        <p:spPr>
          <a:xfrm>
            <a:off x="6288774" y="1655475"/>
            <a:ext cx="4506227" cy="1286933"/>
          </a:xfrm>
          <a:prstGeom prst="rect">
            <a:avLst/>
          </a:prstGeom>
          <a:solidFill>
            <a:schemeClr val="bg1"/>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43" name="矩形 42"/>
          <p:cNvSpPr/>
          <p:nvPr/>
        </p:nvSpPr>
        <p:spPr>
          <a:xfrm flipH="1">
            <a:off x="6288774" y="1054064"/>
            <a:ext cx="807364" cy="508000"/>
          </a:xfrm>
          <a:prstGeom prst="rect">
            <a:avLst/>
          </a:prstGeom>
          <a:solidFill>
            <a:schemeClr val="accent2"/>
          </a:solidFill>
          <a:ln w="12700" cap="flat" cmpd="sng" algn="ctr">
            <a:noFill/>
            <a:prstDash val="solid"/>
            <a:miter lim="800000"/>
          </a:ln>
          <a:effectLst/>
        </p:spPr>
        <p:txBody>
          <a:bodyPr rtlCol="0" anchor="ctr"/>
          <a:lstStyle/>
          <a:p>
            <a:pPr algn="ctr" defTabSz="914400">
              <a:defRPr/>
            </a:pPr>
            <a:r>
              <a:rPr lang="en-US" altLang="zh-CN" kern="0" dirty="0">
                <a:solidFill>
                  <a:srgbClr val="000000">
                    <a:lumMod val="85000"/>
                    <a:lumOff val="15000"/>
                  </a:srgbClr>
                </a:solidFill>
                <a:latin typeface="微软雅黑"/>
                <a:ea typeface="微软雅黑"/>
              </a:rPr>
              <a:t>02</a:t>
            </a:r>
            <a:endParaRPr lang="zh-CN" altLang="en-US" kern="0" dirty="0">
              <a:solidFill>
                <a:srgbClr val="000000">
                  <a:lumMod val="85000"/>
                  <a:lumOff val="15000"/>
                </a:srgbClr>
              </a:solidFill>
              <a:latin typeface="微软雅黑"/>
              <a:ea typeface="微软雅黑"/>
            </a:endParaRPr>
          </a:p>
        </p:txBody>
      </p:sp>
      <p:cxnSp>
        <p:nvCxnSpPr>
          <p:cNvPr id="44" name="直接连接符 14"/>
          <p:cNvCxnSpPr/>
          <p:nvPr/>
        </p:nvCxnSpPr>
        <p:spPr>
          <a:xfrm>
            <a:off x="6288774" y="1655475"/>
            <a:ext cx="4506227" cy="0"/>
          </a:xfrm>
          <a:prstGeom prst="line">
            <a:avLst/>
          </a:prstGeom>
          <a:noFill/>
          <a:ln w="76200" cap="flat" cmpd="sng" algn="ctr">
            <a:solidFill>
              <a:schemeClr val="tx1">
                <a:lumMod val="85000"/>
                <a:lumOff val="15000"/>
              </a:schemeClr>
            </a:solidFill>
            <a:prstDash val="solid"/>
            <a:miter lim="800000"/>
          </a:ln>
          <a:effectLst/>
        </p:spPr>
      </p:cxnSp>
      <p:cxnSp>
        <p:nvCxnSpPr>
          <p:cNvPr id="45" name="直接连接符 15"/>
          <p:cNvCxnSpPr/>
          <p:nvPr/>
        </p:nvCxnSpPr>
        <p:spPr>
          <a:xfrm>
            <a:off x="6288774" y="2942408"/>
            <a:ext cx="4506227" cy="0"/>
          </a:xfrm>
          <a:prstGeom prst="line">
            <a:avLst/>
          </a:prstGeom>
          <a:noFill/>
          <a:ln w="76200" cap="flat" cmpd="sng" algn="ctr">
            <a:solidFill>
              <a:schemeClr val="tx1">
                <a:lumMod val="85000"/>
                <a:lumOff val="15000"/>
              </a:schemeClr>
            </a:solidFill>
            <a:prstDash val="solid"/>
            <a:miter lim="800000"/>
          </a:ln>
          <a:effectLst/>
        </p:spPr>
      </p:cxnSp>
      <p:sp>
        <p:nvSpPr>
          <p:cNvPr id="46" name="矩形 45"/>
          <p:cNvSpPr/>
          <p:nvPr/>
        </p:nvSpPr>
        <p:spPr>
          <a:xfrm>
            <a:off x="1445840" y="3882995"/>
            <a:ext cx="4506227" cy="1286933"/>
          </a:xfrm>
          <a:prstGeom prst="rect">
            <a:avLst/>
          </a:prstGeom>
          <a:solidFill>
            <a:schemeClr val="bg1"/>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48" name="矩形 47"/>
          <p:cNvSpPr/>
          <p:nvPr/>
        </p:nvSpPr>
        <p:spPr>
          <a:xfrm>
            <a:off x="1445840" y="3300855"/>
            <a:ext cx="807364" cy="508000"/>
          </a:xfrm>
          <a:prstGeom prst="rect">
            <a:avLst/>
          </a:prstGeom>
          <a:solidFill>
            <a:schemeClr val="accent2"/>
          </a:solidFill>
          <a:ln w="12700" cap="flat" cmpd="sng" algn="ctr">
            <a:noFill/>
            <a:prstDash val="solid"/>
            <a:miter lim="800000"/>
          </a:ln>
          <a:effectLst/>
        </p:spPr>
        <p:txBody>
          <a:bodyPr rtlCol="0" anchor="ctr"/>
          <a:lstStyle/>
          <a:p>
            <a:pPr algn="ctr" defTabSz="914400">
              <a:defRPr/>
            </a:pPr>
            <a:r>
              <a:rPr lang="en-US" altLang="zh-CN" kern="0" dirty="0">
                <a:solidFill>
                  <a:srgbClr val="000000">
                    <a:lumMod val="85000"/>
                    <a:lumOff val="15000"/>
                  </a:srgbClr>
                </a:solidFill>
                <a:latin typeface="微软雅黑"/>
                <a:ea typeface="微软雅黑"/>
              </a:rPr>
              <a:t>03</a:t>
            </a:r>
            <a:endParaRPr lang="zh-CN" altLang="en-US" kern="0" dirty="0">
              <a:solidFill>
                <a:srgbClr val="000000">
                  <a:lumMod val="85000"/>
                  <a:lumOff val="15000"/>
                </a:srgbClr>
              </a:solidFill>
              <a:latin typeface="微软雅黑"/>
              <a:ea typeface="微软雅黑"/>
            </a:endParaRPr>
          </a:p>
        </p:txBody>
      </p:sp>
      <p:cxnSp>
        <p:nvCxnSpPr>
          <p:cNvPr id="49" name="直接连接符 19"/>
          <p:cNvCxnSpPr/>
          <p:nvPr/>
        </p:nvCxnSpPr>
        <p:spPr>
          <a:xfrm>
            <a:off x="1445840" y="3882995"/>
            <a:ext cx="4506227" cy="0"/>
          </a:xfrm>
          <a:prstGeom prst="line">
            <a:avLst/>
          </a:prstGeom>
          <a:noFill/>
          <a:ln w="76200" cap="flat" cmpd="sng" algn="ctr">
            <a:solidFill>
              <a:schemeClr val="tx1">
                <a:lumMod val="85000"/>
                <a:lumOff val="15000"/>
              </a:schemeClr>
            </a:solidFill>
            <a:prstDash val="solid"/>
            <a:miter lim="800000"/>
          </a:ln>
          <a:effectLst/>
        </p:spPr>
      </p:cxnSp>
      <p:cxnSp>
        <p:nvCxnSpPr>
          <p:cNvPr id="50" name="直接连接符 20"/>
          <p:cNvCxnSpPr/>
          <p:nvPr/>
        </p:nvCxnSpPr>
        <p:spPr>
          <a:xfrm>
            <a:off x="1445840" y="5169928"/>
            <a:ext cx="4506227" cy="0"/>
          </a:xfrm>
          <a:prstGeom prst="line">
            <a:avLst/>
          </a:prstGeom>
          <a:noFill/>
          <a:ln w="76200" cap="flat" cmpd="sng" algn="ctr">
            <a:solidFill>
              <a:schemeClr val="tx1">
                <a:lumMod val="85000"/>
                <a:lumOff val="15000"/>
              </a:schemeClr>
            </a:solidFill>
            <a:prstDash val="solid"/>
            <a:miter lim="800000"/>
          </a:ln>
          <a:effectLst/>
        </p:spPr>
      </p:cxnSp>
      <p:sp>
        <p:nvSpPr>
          <p:cNvPr id="51" name="矩形 50"/>
          <p:cNvSpPr/>
          <p:nvPr/>
        </p:nvSpPr>
        <p:spPr>
          <a:xfrm>
            <a:off x="6288774" y="3882995"/>
            <a:ext cx="4506227" cy="1286933"/>
          </a:xfrm>
          <a:prstGeom prst="rect">
            <a:avLst/>
          </a:prstGeom>
          <a:solidFill>
            <a:schemeClr val="bg1"/>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cxnSp>
        <p:nvCxnSpPr>
          <p:cNvPr id="52" name="直接连接符 24"/>
          <p:cNvCxnSpPr/>
          <p:nvPr/>
        </p:nvCxnSpPr>
        <p:spPr>
          <a:xfrm>
            <a:off x="6288774" y="3882995"/>
            <a:ext cx="4506227" cy="0"/>
          </a:xfrm>
          <a:prstGeom prst="line">
            <a:avLst/>
          </a:prstGeom>
          <a:noFill/>
          <a:ln w="76200" cap="flat" cmpd="sng" algn="ctr">
            <a:solidFill>
              <a:schemeClr val="tx1">
                <a:lumMod val="85000"/>
                <a:lumOff val="15000"/>
              </a:schemeClr>
            </a:solidFill>
            <a:prstDash val="solid"/>
            <a:miter lim="800000"/>
          </a:ln>
          <a:effectLst/>
        </p:spPr>
      </p:cxnSp>
      <p:cxnSp>
        <p:nvCxnSpPr>
          <p:cNvPr id="53" name="直接连接符 25"/>
          <p:cNvCxnSpPr/>
          <p:nvPr/>
        </p:nvCxnSpPr>
        <p:spPr>
          <a:xfrm>
            <a:off x="6288774" y="5169928"/>
            <a:ext cx="4506227" cy="0"/>
          </a:xfrm>
          <a:prstGeom prst="line">
            <a:avLst/>
          </a:prstGeom>
          <a:noFill/>
          <a:ln w="76200" cap="flat" cmpd="sng" algn="ctr">
            <a:solidFill>
              <a:schemeClr val="tx1">
                <a:lumMod val="85000"/>
                <a:lumOff val="15000"/>
              </a:schemeClr>
            </a:solidFill>
            <a:prstDash val="solid"/>
            <a:miter lim="800000"/>
          </a:ln>
          <a:effectLst/>
        </p:spPr>
      </p:cxnSp>
      <p:sp>
        <p:nvSpPr>
          <p:cNvPr id="55" name="矩形 54"/>
          <p:cNvSpPr/>
          <p:nvPr/>
        </p:nvSpPr>
        <p:spPr>
          <a:xfrm flipH="1">
            <a:off x="6288774" y="3281584"/>
            <a:ext cx="807364" cy="508000"/>
          </a:xfrm>
          <a:prstGeom prst="rect">
            <a:avLst/>
          </a:prstGeom>
          <a:solidFill>
            <a:schemeClr val="accent2"/>
          </a:solidFill>
          <a:ln w="12700" cap="flat" cmpd="sng" algn="ctr">
            <a:noFill/>
            <a:prstDash val="solid"/>
            <a:miter lim="800000"/>
          </a:ln>
          <a:effectLst/>
        </p:spPr>
        <p:txBody>
          <a:bodyPr rtlCol="0" anchor="ctr"/>
          <a:lstStyle/>
          <a:p>
            <a:pPr algn="ctr" defTabSz="914400">
              <a:defRPr/>
            </a:pPr>
            <a:r>
              <a:rPr lang="en-US" altLang="zh-CN" kern="0" dirty="0">
                <a:solidFill>
                  <a:srgbClr val="000000">
                    <a:lumMod val="85000"/>
                    <a:lumOff val="15000"/>
                  </a:srgbClr>
                </a:solidFill>
                <a:latin typeface="微软雅黑"/>
                <a:ea typeface="微软雅黑"/>
              </a:rPr>
              <a:t>04</a:t>
            </a:r>
            <a:endParaRPr lang="zh-CN" altLang="en-US" kern="0" dirty="0">
              <a:solidFill>
                <a:srgbClr val="000000">
                  <a:lumMod val="85000"/>
                  <a:lumOff val="15000"/>
                </a:srgbClr>
              </a:solidFill>
              <a:latin typeface="微软雅黑"/>
              <a:ea typeface="微软雅黑"/>
            </a:endParaRPr>
          </a:p>
        </p:txBody>
      </p:sp>
      <p:sp>
        <p:nvSpPr>
          <p:cNvPr id="57" name="矩形 56"/>
          <p:cNvSpPr/>
          <p:nvPr/>
        </p:nvSpPr>
        <p:spPr>
          <a:xfrm>
            <a:off x="1445840" y="1901144"/>
            <a:ext cx="4506227" cy="732508"/>
          </a:xfrm>
          <a:prstGeom prst="rect">
            <a:avLst/>
          </a:prstGeom>
        </p:spPr>
        <p:txBody>
          <a:bodyPr wrap="square">
            <a:spAutoFit/>
          </a:bodyPr>
          <a:lstStyle/>
          <a:p>
            <a:pPr algn="r">
              <a:lnSpc>
                <a:spcPct val="130000"/>
              </a:lnSpc>
            </a:pPr>
            <a:r>
              <a:rPr lang="en-US" altLang="zh-CN" sz="1600" dirty="0">
                <a:solidFill>
                  <a:srgbClr val="000000">
                    <a:lumMod val="85000"/>
                    <a:lumOff val="15000"/>
                  </a:srgbClr>
                </a:solidFill>
                <a:latin typeface="微软雅黑" charset="0"/>
                <a:ea typeface="微软雅黑" charset="0"/>
              </a:rPr>
              <a:t>1</a:t>
            </a:r>
            <a:r>
              <a:rPr lang="zh-CN" altLang="en-US" sz="1600" dirty="0" smtClean="0">
                <a:solidFill>
                  <a:srgbClr val="000000">
                    <a:lumMod val="85000"/>
                    <a:lumOff val="15000"/>
                  </a:srgbClr>
                </a:solidFill>
                <a:latin typeface="微软雅黑" charset="0"/>
                <a:ea typeface="微软雅黑" charset="0"/>
              </a:rPr>
              <a:t>、研</a:t>
            </a:r>
            <a:r>
              <a:rPr lang="zh-CN" altLang="en-US" sz="1600" dirty="0">
                <a:solidFill>
                  <a:srgbClr val="000000">
                    <a:lumMod val="85000"/>
                    <a:lumOff val="15000"/>
                  </a:srgbClr>
                </a:solidFill>
                <a:latin typeface="微软雅黑" charset="0"/>
                <a:ea typeface="微软雅黑" charset="0"/>
              </a:rPr>
              <a:t>究如何使用</a:t>
            </a:r>
            <a:r>
              <a:rPr lang="en-US" altLang="zh-CN" sz="1600" dirty="0">
                <a:solidFill>
                  <a:srgbClr val="000000">
                    <a:lumMod val="85000"/>
                    <a:lumOff val="15000"/>
                  </a:srgbClr>
                </a:solidFill>
                <a:latin typeface="微软雅黑" charset="0"/>
                <a:ea typeface="微软雅黑" charset="0"/>
              </a:rPr>
              <a:t>Python</a:t>
            </a:r>
            <a:r>
              <a:rPr lang="zh-CN" altLang="en-US" sz="1600" dirty="0">
                <a:solidFill>
                  <a:srgbClr val="000000">
                    <a:lumMod val="85000"/>
                    <a:lumOff val="15000"/>
                  </a:srgbClr>
                </a:solidFill>
                <a:latin typeface="微软雅黑" charset="0"/>
                <a:ea typeface="微软雅黑" charset="0"/>
              </a:rPr>
              <a:t>实现</a:t>
            </a:r>
            <a:r>
              <a:rPr lang="en-US" altLang="zh-CN" sz="1600" dirty="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文件转化为</a:t>
            </a:r>
            <a:r>
              <a:rPr lang="en-US" altLang="zh-CN" sz="1600" dirty="0">
                <a:solidFill>
                  <a:srgbClr val="000000">
                    <a:lumMod val="85000"/>
                    <a:lumOff val="15000"/>
                  </a:srgbClr>
                </a:solidFill>
                <a:latin typeface="微软雅黑" charset="0"/>
                <a:ea typeface="微软雅黑" charset="0"/>
              </a:rPr>
              <a:t>Html</a:t>
            </a:r>
            <a:r>
              <a:rPr lang="zh-CN" altLang="en-US" sz="1600" dirty="0">
                <a:solidFill>
                  <a:srgbClr val="000000">
                    <a:lumMod val="85000"/>
                    <a:lumOff val="15000"/>
                  </a:srgbClr>
                </a:solidFill>
                <a:latin typeface="微软雅黑" charset="0"/>
                <a:ea typeface="微软雅黑" charset="0"/>
              </a:rPr>
              <a:t>文件。</a:t>
            </a:r>
          </a:p>
        </p:txBody>
      </p:sp>
      <p:sp>
        <p:nvSpPr>
          <p:cNvPr id="58" name="矩形 57"/>
          <p:cNvSpPr/>
          <p:nvPr/>
        </p:nvSpPr>
        <p:spPr>
          <a:xfrm>
            <a:off x="1445840" y="4144810"/>
            <a:ext cx="4506227" cy="732508"/>
          </a:xfrm>
          <a:prstGeom prst="rect">
            <a:avLst/>
          </a:prstGeom>
        </p:spPr>
        <p:txBody>
          <a:bodyPr wrap="square">
            <a:spAutoFit/>
          </a:bodyPr>
          <a:lstStyle/>
          <a:p>
            <a:pPr algn="r">
              <a:lnSpc>
                <a:spcPct val="130000"/>
              </a:lnSpc>
            </a:pPr>
            <a:r>
              <a:rPr lang="en-US" altLang="zh-CN" sz="1600" dirty="0">
                <a:solidFill>
                  <a:srgbClr val="000000">
                    <a:lumMod val="85000"/>
                    <a:lumOff val="15000"/>
                  </a:srgbClr>
                </a:solidFill>
                <a:latin typeface="微软雅黑" charset="0"/>
                <a:ea typeface="微软雅黑" charset="0"/>
              </a:rPr>
              <a:t>3</a:t>
            </a:r>
            <a:r>
              <a:rPr lang="zh-CN" altLang="en-US" sz="1600" dirty="0" smtClean="0">
                <a:solidFill>
                  <a:srgbClr val="000000">
                    <a:lumMod val="85000"/>
                    <a:lumOff val="15000"/>
                  </a:srgbClr>
                </a:solidFill>
                <a:latin typeface="微软雅黑" charset="0"/>
                <a:ea typeface="微软雅黑" charset="0"/>
              </a:rPr>
              <a:t>、研</a:t>
            </a:r>
            <a:r>
              <a:rPr lang="zh-CN" altLang="en-US" sz="1600" dirty="0">
                <a:solidFill>
                  <a:srgbClr val="000000">
                    <a:lumMod val="85000"/>
                    <a:lumOff val="15000"/>
                  </a:srgbClr>
                </a:solidFill>
                <a:latin typeface="微软雅黑" charset="0"/>
                <a:ea typeface="微软雅黑" charset="0"/>
              </a:rPr>
              <a:t>究如何组合</a:t>
            </a:r>
            <a:r>
              <a:rPr lang="en-US" altLang="zh-CN" sz="1600" dirty="0">
                <a:solidFill>
                  <a:srgbClr val="000000">
                    <a:lumMod val="85000"/>
                    <a:lumOff val="15000"/>
                  </a:srgbClr>
                </a:solidFill>
                <a:latin typeface="微软雅黑" charset="0"/>
                <a:ea typeface="微软雅黑" charset="0"/>
              </a:rPr>
              <a:t>PPt</a:t>
            </a:r>
            <a:r>
              <a:rPr lang="zh-CN" altLang="en-US" sz="1600" dirty="0" smtClean="0">
                <a:solidFill>
                  <a:srgbClr val="000000">
                    <a:lumMod val="85000"/>
                    <a:lumOff val="15000"/>
                  </a:srgbClr>
                </a:solidFill>
                <a:latin typeface="微软雅黑" charset="0"/>
                <a:ea typeface="微软雅黑" charset="0"/>
              </a:rPr>
              <a:t>转</a:t>
            </a:r>
            <a:r>
              <a:rPr lang="en-US" altLang="zh-CN" sz="1600" dirty="0" smtClean="0">
                <a:solidFill>
                  <a:srgbClr val="000000">
                    <a:lumMod val="85000"/>
                    <a:lumOff val="15000"/>
                  </a:srgbClr>
                </a:solidFill>
                <a:latin typeface="微软雅黑" charset="0"/>
                <a:ea typeface="微软雅黑" charset="0"/>
              </a:rPr>
              <a:t>Pdf</a:t>
            </a:r>
            <a:r>
              <a:rPr lang="zh-CN" altLang="en-US" sz="1600" dirty="0" smtClean="0">
                <a:solidFill>
                  <a:srgbClr val="000000">
                    <a:lumMod val="85000"/>
                    <a:lumOff val="15000"/>
                  </a:srgbClr>
                </a:solidFill>
                <a:latin typeface="微软雅黑" charset="0"/>
                <a:ea typeface="微软雅黑" charset="0"/>
              </a:rPr>
              <a:t>和</a:t>
            </a:r>
            <a:r>
              <a:rPr lang="en-US" altLang="zh-CN" sz="1600" dirty="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转</a:t>
            </a:r>
            <a:r>
              <a:rPr lang="en-US" altLang="zh-CN" sz="1600" dirty="0">
                <a:solidFill>
                  <a:srgbClr val="000000">
                    <a:lumMod val="85000"/>
                    <a:lumOff val="15000"/>
                  </a:srgbClr>
                </a:solidFill>
                <a:latin typeface="微软雅黑" charset="0"/>
                <a:ea typeface="微软雅黑" charset="0"/>
              </a:rPr>
              <a:t>html</a:t>
            </a:r>
            <a:r>
              <a:rPr lang="zh-CN" altLang="en-US" sz="1600" dirty="0" smtClean="0">
                <a:solidFill>
                  <a:srgbClr val="000000">
                    <a:lumMod val="85000"/>
                    <a:lumOff val="15000"/>
                  </a:srgbClr>
                </a:solidFill>
                <a:latin typeface="微软雅黑" charset="0"/>
                <a:ea typeface="微软雅黑" charset="0"/>
              </a:rPr>
              <a:t>，进而</a:t>
            </a:r>
            <a:r>
              <a:rPr lang="zh-CN" altLang="en-US" sz="1600" dirty="0">
                <a:solidFill>
                  <a:srgbClr val="000000">
                    <a:lumMod val="85000"/>
                    <a:lumOff val="15000"/>
                  </a:srgbClr>
                </a:solidFill>
                <a:latin typeface="微软雅黑" charset="0"/>
                <a:ea typeface="微软雅黑" charset="0"/>
              </a:rPr>
              <a:t>实现</a:t>
            </a:r>
            <a:r>
              <a:rPr lang="en-US" altLang="zh-CN" sz="1600" dirty="0">
                <a:solidFill>
                  <a:srgbClr val="000000">
                    <a:lumMod val="85000"/>
                    <a:lumOff val="15000"/>
                  </a:srgbClr>
                </a:solidFill>
                <a:latin typeface="微软雅黑" charset="0"/>
                <a:ea typeface="微软雅黑" charset="0"/>
              </a:rPr>
              <a:t>Ppt</a:t>
            </a:r>
            <a:r>
              <a:rPr lang="zh-CN" altLang="en-US" sz="1600" dirty="0">
                <a:solidFill>
                  <a:srgbClr val="000000">
                    <a:lumMod val="85000"/>
                    <a:lumOff val="15000"/>
                  </a:srgbClr>
                </a:solidFill>
                <a:latin typeface="微软雅黑" charset="0"/>
                <a:ea typeface="微软雅黑" charset="0"/>
              </a:rPr>
              <a:t>转</a:t>
            </a:r>
            <a:r>
              <a:rPr lang="en-US" altLang="zh-CN" sz="1600" dirty="0">
                <a:solidFill>
                  <a:srgbClr val="000000">
                    <a:lumMod val="85000"/>
                    <a:lumOff val="15000"/>
                  </a:srgbClr>
                </a:solidFill>
                <a:latin typeface="微软雅黑" charset="0"/>
                <a:ea typeface="微软雅黑" charset="0"/>
              </a:rPr>
              <a:t>Html</a:t>
            </a:r>
            <a:r>
              <a:rPr lang="zh-CN" altLang="en-US" sz="1600" dirty="0">
                <a:solidFill>
                  <a:srgbClr val="000000">
                    <a:lumMod val="85000"/>
                    <a:lumOff val="15000"/>
                  </a:srgbClr>
                </a:solidFill>
                <a:latin typeface="微软雅黑" charset="0"/>
                <a:ea typeface="微软雅黑" charset="0"/>
              </a:rPr>
              <a:t>。</a:t>
            </a:r>
          </a:p>
        </p:txBody>
      </p:sp>
      <p:sp>
        <p:nvSpPr>
          <p:cNvPr id="59" name="矩形 58"/>
          <p:cNvSpPr/>
          <p:nvPr/>
        </p:nvSpPr>
        <p:spPr>
          <a:xfrm>
            <a:off x="6288774" y="1901144"/>
            <a:ext cx="4506227" cy="412421"/>
          </a:xfrm>
          <a:prstGeom prst="rect">
            <a:avLst/>
          </a:prstGeom>
        </p:spPr>
        <p:txBody>
          <a:bodyPr wrap="square">
            <a:spAutoFit/>
          </a:bodyPr>
          <a:lstStyle/>
          <a:p>
            <a:pPr>
              <a:lnSpc>
                <a:spcPct val="130000"/>
              </a:lnSpc>
            </a:pPr>
            <a:r>
              <a:rPr lang="en-US" altLang="zh-CN" sz="1600" dirty="0">
                <a:solidFill>
                  <a:srgbClr val="000000">
                    <a:lumMod val="85000"/>
                    <a:lumOff val="15000"/>
                  </a:srgbClr>
                </a:solidFill>
                <a:latin typeface="微软雅黑" charset="0"/>
                <a:ea typeface="微软雅黑" charset="0"/>
              </a:rPr>
              <a:t>2</a:t>
            </a:r>
            <a:r>
              <a:rPr lang="zh-CN" altLang="en-US" sz="1600" dirty="0" smtClean="0">
                <a:solidFill>
                  <a:srgbClr val="000000">
                    <a:lumMod val="85000"/>
                    <a:lumOff val="15000"/>
                  </a:srgbClr>
                </a:solidFill>
                <a:latin typeface="微软雅黑" charset="0"/>
                <a:ea typeface="微软雅黑" charset="0"/>
              </a:rPr>
              <a:t>、研</a:t>
            </a:r>
            <a:r>
              <a:rPr lang="zh-CN" altLang="en-US" sz="1600" dirty="0">
                <a:solidFill>
                  <a:srgbClr val="000000">
                    <a:lumMod val="85000"/>
                    <a:lumOff val="15000"/>
                  </a:srgbClr>
                </a:solidFill>
                <a:latin typeface="微软雅黑" charset="0"/>
                <a:ea typeface="微软雅黑" charset="0"/>
              </a:rPr>
              <a:t>究如何使用</a:t>
            </a:r>
            <a:r>
              <a:rPr lang="en-US" altLang="zh-CN" sz="1600" dirty="0">
                <a:solidFill>
                  <a:srgbClr val="000000">
                    <a:lumMod val="85000"/>
                    <a:lumOff val="15000"/>
                  </a:srgbClr>
                </a:solidFill>
                <a:latin typeface="微软雅黑" charset="0"/>
                <a:ea typeface="微软雅黑" charset="0"/>
              </a:rPr>
              <a:t>Python</a:t>
            </a:r>
            <a:r>
              <a:rPr lang="zh-CN" altLang="en-US" sz="1600" dirty="0">
                <a:solidFill>
                  <a:srgbClr val="000000">
                    <a:lumMod val="85000"/>
                    <a:lumOff val="15000"/>
                  </a:srgbClr>
                </a:solidFill>
                <a:latin typeface="微软雅黑" charset="0"/>
                <a:ea typeface="微软雅黑" charset="0"/>
              </a:rPr>
              <a:t>实现</a:t>
            </a:r>
            <a:r>
              <a:rPr lang="en-US" altLang="zh-CN" sz="1600" dirty="0">
                <a:solidFill>
                  <a:srgbClr val="000000">
                    <a:lumMod val="85000"/>
                    <a:lumOff val="15000"/>
                  </a:srgbClr>
                </a:solidFill>
                <a:latin typeface="微软雅黑" charset="0"/>
                <a:ea typeface="微软雅黑" charset="0"/>
              </a:rPr>
              <a:t>Ppt</a:t>
            </a:r>
            <a:r>
              <a:rPr lang="zh-CN" altLang="en-US" sz="1600" dirty="0">
                <a:solidFill>
                  <a:srgbClr val="000000">
                    <a:lumMod val="85000"/>
                    <a:lumOff val="15000"/>
                  </a:srgbClr>
                </a:solidFill>
                <a:latin typeface="微软雅黑" charset="0"/>
                <a:ea typeface="微软雅黑" charset="0"/>
              </a:rPr>
              <a:t>转</a:t>
            </a:r>
            <a:r>
              <a:rPr lang="en-US" altLang="zh-CN" sz="1600" dirty="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文件。</a:t>
            </a:r>
          </a:p>
        </p:txBody>
      </p:sp>
      <p:sp>
        <p:nvSpPr>
          <p:cNvPr id="60" name="矩形 59"/>
          <p:cNvSpPr/>
          <p:nvPr/>
        </p:nvSpPr>
        <p:spPr>
          <a:xfrm>
            <a:off x="6288774" y="4144810"/>
            <a:ext cx="4506227" cy="381258"/>
          </a:xfrm>
          <a:prstGeom prst="rect">
            <a:avLst/>
          </a:prstGeom>
        </p:spPr>
        <p:txBody>
          <a:bodyPr wrap="square">
            <a:spAutoFit/>
          </a:bodyPr>
          <a:lstStyle/>
          <a:p>
            <a:pPr>
              <a:lnSpc>
                <a:spcPct val="130000"/>
              </a:lnSpc>
            </a:pPr>
            <a:r>
              <a:rPr lang="en-US" altLang="zh-CN" sz="1600" dirty="0">
                <a:solidFill>
                  <a:srgbClr val="000000">
                    <a:lumMod val="85000"/>
                    <a:lumOff val="15000"/>
                  </a:srgbClr>
                </a:solidFill>
                <a:latin typeface="微软雅黑" charset="0"/>
                <a:ea typeface="微软雅黑" charset="0"/>
              </a:rPr>
              <a:t>4</a:t>
            </a:r>
            <a:r>
              <a:rPr lang="zh-CN" altLang="en-US" sz="1600" dirty="0">
                <a:solidFill>
                  <a:srgbClr val="000000">
                    <a:lumMod val="85000"/>
                    <a:lumOff val="15000"/>
                  </a:srgbClr>
                </a:solidFill>
                <a:latin typeface="微软雅黑" charset="0"/>
                <a:ea typeface="微软雅黑" charset="0"/>
              </a:rPr>
              <a:t>、组合全部模块并上传到服务器运行。</a:t>
            </a:r>
          </a:p>
        </p:txBody>
      </p:sp>
      <p:sp>
        <p:nvSpPr>
          <p:cNvPr id="27" name="矩形 26"/>
          <p:cNvSpPr/>
          <p:nvPr/>
        </p:nvSpPr>
        <p:spPr>
          <a:xfrm>
            <a:off x="3878805" y="5383362"/>
            <a:ext cx="4506227" cy="940587"/>
          </a:xfrm>
          <a:prstGeom prst="rect">
            <a:avLst/>
          </a:prstGeom>
          <a:solidFill>
            <a:schemeClr val="bg1"/>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cxnSp>
        <p:nvCxnSpPr>
          <p:cNvPr id="28" name="直接连接符 24"/>
          <p:cNvCxnSpPr/>
          <p:nvPr/>
        </p:nvCxnSpPr>
        <p:spPr>
          <a:xfrm>
            <a:off x="3878805" y="5383362"/>
            <a:ext cx="4506227" cy="0"/>
          </a:xfrm>
          <a:prstGeom prst="line">
            <a:avLst/>
          </a:prstGeom>
          <a:noFill/>
          <a:ln w="76200" cap="flat" cmpd="sng" algn="ctr">
            <a:solidFill>
              <a:schemeClr val="tx1">
                <a:lumMod val="85000"/>
                <a:lumOff val="15000"/>
              </a:schemeClr>
            </a:solidFill>
            <a:prstDash val="solid"/>
            <a:miter lim="800000"/>
          </a:ln>
          <a:effectLst/>
        </p:spPr>
      </p:cxnSp>
      <p:cxnSp>
        <p:nvCxnSpPr>
          <p:cNvPr id="29" name="直接连接符 25"/>
          <p:cNvCxnSpPr/>
          <p:nvPr/>
        </p:nvCxnSpPr>
        <p:spPr>
          <a:xfrm>
            <a:off x="3850373" y="6323949"/>
            <a:ext cx="4506227" cy="0"/>
          </a:xfrm>
          <a:prstGeom prst="line">
            <a:avLst/>
          </a:prstGeom>
          <a:noFill/>
          <a:ln w="76200" cap="flat" cmpd="sng" algn="ctr">
            <a:solidFill>
              <a:schemeClr val="tx1">
                <a:lumMod val="85000"/>
                <a:lumOff val="15000"/>
              </a:schemeClr>
            </a:solidFill>
            <a:prstDash val="solid"/>
            <a:miter lim="800000"/>
          </a:ln>
          <a:effectLst/>
        </p:spPr>
      </p:cxnSp>
      <p:sp>
        <p:nvSpPr>
          <p:cNvPr id="32" name="矩形 31"/>
          <p:cNvSpPr/>
          <p:nvPr/>
        </p:nvSpPr>
        <p:spPr>
          <a:xfrm>
            <a:off x="3878805" y="5645177"/>
            <a:ext cx="4506227" cy="381258"/>
          </a:xfrm>
          <a:prstGeom prst="rect">
            <a:avLst/>
          </a:prstGeom>
        </p:spPr>
        <p:txBody>
          <a:bodyPr wrap="square">
            <a:spAutoFit/>
          </a:bodyPr>
          <a:lstStyle/>
          <a:p>
            <a:pPr>
              <a:lnSpc>
                <a:spcPct val="130000"/>
              </a:lnSpc>
            </a:pPr>
            <a:r>
              <a:rPr lang="en-US" altLang="zh-CN" sz="1600" dirty="0">
                <a:solidFill>
                  <a:srgbClr val="000000">
                    <a:lumMod val="85000"/>
                    <a:lumOff val="15000"/>
                  </a:srgbClr>
                </a:solidFill>
                <a:latin typeface="微软雅黑" charset="0"/>
                <a:ea typeface="微软雅黑" charset="0"/>
              </a:rPr>
              <a:t>5</a:t>
            </a:r>
            <a:r>
              <a:rPr lang="zh-CN" altLang="en-US" sz="1600" dirty="0">
                <a:solidFill>
                  <a:srgbClr val="000000">
                    <a:lumMod val="85000"/>
                    <a:lumOff val="15000"/>
                  </a:srgbClr>
                </a:solidFill>
                <a:latin typeface="微软雅黑" charset="0"/>
                <a:ea typeface="微软雅黑" charset="0"/>
              </a:rPr>
              <a:t>、汇总结果并完成最终论文，答辩。</a:t>
            </a:r>
          </a:p>
        </p:txBody>
      </p:sp>
    </p:spTree>
    <p:extLst>
      <p:ext uri="{BB962C8B-B14F-4D97-AF65-F5344CB8AC3E}">
        <p14:creationId xmlns:p14="http://schemas.microsoft.com/office/powerpoint/2010/main" val="62958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latin typeface="微软雅黑"/>
                <a:ea typeface="微软雅黑"/>
              </a:rPr>
              <a:t>THANK</a:t>
            </a:r>
            <a:r>
              <a:rPr lang="zh-CN" altLang="en-US" dirty="0">
                <a:latin typeface="微软雅黑"/>
                <a:ea typeface="微软雅黑"/>
              </a:rPr>
              <a:t> </a:t>
            </a:r>
            <a:r>
              <a:rPr lang="en-US" altLang="zh-CN" dirty="0">
                <a:latin typeface="微软雅黑"/>
                <a:ea typeface="微软雅黑"/>
              </a:rPr>
              <a:t>YOU</a:t>
            </a:r>
          </a:p>
        </p:txBody>
      </p:sp>
      <p:sp>
        <p:nvSpPr>
          <p:cNvPr id="3" name="文本占位符 2"/>
          <p:cNvSpPr>
            <a:spLocks noGrp="1"/>
          </p:cNvSpPr>
          <p:nvPr>
            <p:ph type="body" sz="quarter" idx="11"/>
          </p:nvPr>
        </p:nvSpPr>
        <p:spPr/>
        <p:txBody>
          <a:bodyPr/>
          <a:lstStyle/>
          <a:p>
            <a:r>
              <a:rPr lang="en-US" altLang="zh-CN" dirty="0">
                <a:solidFill>
                  <a:srgbClr val="FFFFFF"/>
                </a:solidFill>
                <a:latin typeface="微软雅黑"/>
                <a:ea typeface="微软雅黑"/>
              </a:rPr>
              <a:t>FOR</a:t>
            </a:r>
            <a:r>
              <a:rPr lang="zh-CN" altLang="en-US" dirty="0">
                <a:solidFill>
                  <a:srgbClr val="FFFFFF"/>
                </a:solidFill>
                <a:latin typeface="微软雅黑"/>
                <a:ea typeface="微软雅黑"/>
              </a:rPr>
              <a:t> </a:t>
            </a:r>
            <a:r>
              <a:rPr lang="en-US" altLang="zh-CN" dirty="0">
                <a:solidFill>
                  <a:srgbClr val="FFFFFF"/>
                </a:solidFill>
                <a:latin typeface="微软雅黑"/>
                <a:ea typeface="微软雅黑"/>
              </a:rPr>
              <a:t>WATCHING</a:t>
            </a:r>
            <a:endParaRPr lang="zh-CN" altLang="en-US" dirty="0">
              <a:solidFill>
                <a:srgbClr val="FFFFFF"/>
              </a:solidFill>
              <a:latin typeface="微软雅黑"/>
              <a:ea typeface="微软雅黑"/>
            </a:endParaRPr>
          </a:p>
        </p:txBody>
      </p:sp>
    </p:spTree>
    <p:extLst>
      <p:ext uri="{BB962C8B-B14F-4D97-AF65-F5344CB8AC3E}">
        <p14:creationId xmlns:p14="http://schemas.microsoft.com/office/powerpoint/2010/main" val="112255174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选题背</a:t>
            </a:r>
            <a:r>
              <a:rPr kumimoji="1" lang="zh-CN" altLang="en-US" dirty="0" smtClean="0"/>
              <a:t>景及意义</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a:t>1</a:t>
            </a:r>
            <a:endParaRPr kumimoji="1" lang="zh-CN" altLang="en-US" dirty="0"/>
          </a:p>
        </p:txBody>
      </p:sp>
    </p:spTree>
    <p:extLst>
      <p:ext uri="{BB962C8B-B14F-4D97-AF65-F5344CB8AC3E}">
        <p14:creationId xmlns:p14="http://schemas.microsoft.com/office/powerpoint/2010/main" val="11110881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PART1</a:t>
            </a:r>
            <a:r>
              <a:rPr kumimoji="1" lang="zh-CN" altLang="en-US" dirty="0"/>
              <a:t> 选题背</a:t>
            </a:r>
            <a:r>
              <a:rPr kumimoji="1" lang="zh-CN" altLang="en-US" dirty="0" smtClean="0"/>
              <a:t>景及意义</a:t>
            </a:r>
            <a:endParaRPr kumimoji="1" lang="zh-CN" altLang="en-US" dirty="0"/>
          </a:p>
        </p:txBody>
      </p:sp>
      <p:sp>
        <p:nvSpPr>
          <p:cNvPr id="3" name="矩形 2"/>
          <p:cNvSpPr/>
          <p:nvPr/>
        </p:nvSpPr>
        <p:spPr>
          <a:xfrm>
            <a:off x="827772" y="2886911"/>
            <a:ext cx="5166553" cy="31378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 name="矩形 4"/>
          <p:cNvSpPr/>
          <p:nvPr/>
        </p:nvSpPr>
        <p:spPr>
          <a:xfrm>
            <a:off x="6457133" y="2886911"/>
            <a:ext cx="4823672" cy="313783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5" name="Group 32"/>
          <p:cNvGrpSpPr>
            <a:grpSpLocks noChangeAspect="1"/>
          </p:cNvGrpSpPr>
          <p:nvPr/>
        </p:nvGrpSpPr>
        <p:grpSpPr bwMode="auto">
          <a:xfrm>
            <a:off x="8248966" y="3264357"/>
            <a:ext cx="1536286" cy="1090764"/>
            <a:chOff x="4354" y="1098"/>
            <a:chExt cx="800" cy="568"/>
          </a:xfrm>
          <a:solidFill>
            <a:schemeClr val="tx1">
              <a:lumMod val="85000"/>
              <a:lumOff val="15000"/>
            </a:schemeClr>
          </a:solidFill>
        </p:grpSpPr>
        <p:sp>
          <p:nvSpPr>
            <p:cNvPr id="16" name="Freeform 33"/>
            <p:cNvSpPr>
              <a:spLocks noEditPoints="1"/>
            </p:cNvSpPr>
            <p:nvPr/>
          </p:nvSpPr>
          <p:spPr bwMode="auto">
            <a:xfrm>
              <a:off x="4441" y="1098"/>
              <a:ext cx="626" cy="423"/>
            </a:xfrm>
            <a:custGeom>
              <a:avLst/>
              <a:gdLst>
                <a:gd name="T0" fmla="*/ 621 w 628"/>
                <a:gd name="T1" fmla="*/ 7 h 423"/>
                <a:gd name="T2" fmla="*/ 605 w 628"/>
                <a:gd name="T3" fmla="*/ 0 h 423"/>
                <a:gd name="T4" fmla="*/ 24 w 628"/>
                <a:gd name="T5" fmla="*/ 0 h 423"/>
                <a:gd name="T6" fmla="*/ 7 w 628"/>
                <a:gd name="T7" fmla="*/ 7 h 423"/>
                <a:gd name="T8" fmla="*/ 0 w 628"/>
                <a:gd name="T9" fmla="*/ 23 h 423"/>
                <a:gd name="T10" fmla="*/ 0 w 628"/>
                <a:gd name="T11" fmla="*/ 423 h 423"/>
                <a:gd name="T12" fmla="*/ 628 w 628"/>
                <a:gd name="T13" fmla="*/ 423 h 423"/>
                <a:gd name="T14" fmla="*/ 628 w 628"/>
                <a:gd name="T15" fmla="*/ 23 h 423"/>
                <a:gd name="T16" fmla="*/ 621 w 628"/>
                <a:gd name="T17" fmla="*/ 7 h 423"/>
                <a:gd name="T18" fmla="*/ 314 w 628"/>
                <a:gd name="T19" fmla="*/ 13 h 423"/>
                <a:gd name="T20" fmla="*/ 321 w 628"/>
                <a:gd name="T21" fmla="*/ 20 h 423"/>
                <a:gd name="T22" fmla="*/ 314 w 628"/>
                <a:gd name="T23" fmla="*/ 27 h 423"/>
                <a:gd name="T24" fmla="*/ 307 w 628"/>
                <a:gd name="T25" fmla="*/ 20 h 423"/>
                <a:gd name="T26" fmla="*/ 314 w 628"/>
                <a:gd name="T27" fmla="*/ 13 h 423"/>
                <a:gd name="T28" fmla="*/ 587 w 628"/>
                <a:gd name="T29" fmla="*/ 382 h 423"/>
                <a:gd name="T30" fmla="*/ 41 w 628"/>
                <a:gd name="T31" fmla="*/ 382 h 423"/>
                <a:gd name="T32" fmla="*/ 41 w 628"/>
                <a:gd name="T33" fmla="*/ 41 h 423"/>
                <a:gd name="T34" fmla="*/ 587 w 628"/>
                <a:gd name="T35" fmla="*/ 41 h 423"/>
                <a:gd name="T36" fmla="*/ 587 w 628"/>
                <a:gd name="T37" fmla="*/ 38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8" h="423">
                  <a:moveTo>
                    <a:pt x="621" y="7"/>
                  </a:moveTo>
                  <a:cubicBezTo>
                    <a:pt x="617" y="2"/>
                    <a:pt x="611" y="0"/>
                    <a:pt x="605" y="0"/>
                  </a:cubicBezTo>
                  <a:cubicBezTo>
                    <a:pt x="24" y="0"/>
                    <a:pt x="24" y="0"/>
                    <a:pt x="24" y="0"/>
                  </a:cubicBezTo>
                  <a:cubicBezTo>
                    <a:pt x="17" y="0"/>
                    <a:pt x="11" y="2"/>
                    <a:pt x="7" y="7"/>
                  </a:cubicBezTo>
                  <a:cubicBezTo>
                    <a:pt x="2" y="11"/>
                    <a:pt x="0" y="17"/>
                    <a:pt x="0" y="23"/>
                  </a:cubicBezTo>
                  <a:cubicBezTo>
                    <a:pt x="0" y="423"/>
                    <a:pt x="0" y="423"/>
                    <a:pt x="0" y="423"/>
                  </a:cubicBezTo>
                  <a:cubicBezTo>
                    <a:pt x="628" y="423"/>
                    <a:pt x="628" y="423"/>
                    <a:pt x="628" y="423"/>
                  </a:cubicBezTo>
                  <a:cubicBezTo>
                    <a:pt x="628" y="23"/>
                    <a:pt x="628" y="23"/>
                    <a:pt x="628" y="23"/>
                  </a:cubicBezTo>
                  <a:cubicBezTo>
                    <a:pt x="628" y="17"/>
                    <a:pt x="626" y="11"/>
                    <a:pt x="621" y="7"/>
                  </a:cubicBezTo>
                  <a:close/>
                  <a:moveTo>
                    <a:pt x="314" y="13"/>
                  </a:moveTo>
                  <a:cubicBezTo>
                    <a:pt x="318" y="13"/>
                    <a:pt x="321" y="16"/>
                    <a:pt x="321" y="20"/>
                  </a:cubicBezTo>
                  <a:cubicBezTo>
                    <a:pt x="321" y="24"/>
                    <a:pt x="318" y="27"/>
                    <a:pt x="314" y="27"/>
                  </a:cubicBezTo>
                  <a:cubicBezTo>
                    <a:pt x="310" y="27"/>
                    <a:pt x="307" y="24"/>
                    <a:pt x="307" y="20"/>
                  </a:cubicBezTo>
                  <a:cubicBezTo>
                    <a:pt x="307" y="16"/>
                    <a:pt x="310" y="13"/>
                    <a:pt x="314" y="13"/>
                  </a:cubicBezTo>
                  <a:close/>
                  <a:moveTo>
                    <a:pt x="587" y="382"/>
                  </a:moveTo>
                  <a:cubicBezTo>
                    <a:pt x="41" y="382"/>
                    <a:pt x="41" y="382"/>
                    <a:pt x="41" y="382"/>
                  </a:cubicBezTo>
                  <a:cubicBezTo>
                    <a:pt x="41" y="41"/>
                    <a:pt x="41" y="41"/>
                    <a:pt x="41" y="41"/>
                  </a:cubicBezTo>
                  <a:cubicBezTo>
                    <a:pt x="587" y="41"/>
                    <a:pt x="587" y="41"/>
                    <a:pt x="587" y="41"/>
                  </a:cubicBezTo>
                  <a:lnTo>
                    <a:pt x="587"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17" name="Freeform 34"/>
            <p:cNvSpPr>
              <a:spLocks noEditPoints="1"/>
            </p:cNvSpPr>
            <p:nvPr/>
          </p:nvSpPr>
          <p:spPr bwMode="auto">
            <a:xfrm>
              <a:off x="4354" y="1538"/>
              <a:ext cx="800" cy="97"/>
            </a:xfrm>
            <a:custGeom>
              <a:avLst/>
              <a:gdLst>
                <a:gd name="T0" fmla="*/ 87 w 802"/>
                <a:gd name="T1" fmla="*/ 0 h 97"/>
                <a:gd name="T2" fmla="*/ 4 w 802"/>
                <a:gd name="T3" fmla="*/ 83 h 97"/>
                <a:gd name="T4" fmla="*/ 2 w 802"/>
                <a:gd name="T5" fmla="*/ 92 h 97"/>
                <a:gd name="T6" fmla="*/ 10 w 802"/>
                <a:gd name="T7" fmla="*/ 97 h 97"/>
                <a:gd name="T8" fmla="*/ 792 w 802"/>
                <a:gd name="T9" fmla="*/ 97 h 97"/>
                <a:gd name="T10" fmla="*/ 800 w 802"/>
                <a:gd name="T11" fmla="*/ 92 h 97"/>
                <a:gd name="T12" fmla="*/ 798 w 802"/>
                <a:gd name="T13" fmla="*/ 83 h 97"/>
                <a:gd name="T14" fmla="*/ 715 w 802"/>
                <a:gd name="T15" fmla="*/ 0 h 97"/>
                <a:gd name="T16" fmla="*/ 87 w 802"/>
                <a:gd name="T17" fmla="*/ 0 h 97"/>
                <a:gd name="T18" fmla="*/ 711 w 802"/>
                <a:gd name="T19" fmla="*/ 47 h 97"/>
                <a:gd name="T20" fmla="*/ 712 w 802"/>
                <a:gd name="T21" fmla="*/ 54 h 97"/>
                <a:gd name="T22" fmla="*/ 706 w 802"/>
                <a:gd name="T23" fmla="*/ 58 h 97"/>
                <a:gd name="T24" fmla="*/ 484 w 802"/>
                <a:gd name="T25" fmla="*/ 58 h 97"/>
                <a:gd name="T26" fmla="*/ 485 w 802"/>
                <a:gd name="T27" fmla="*/ 64 h 97"/>
                <a:gd name="T28" fmla="*/ 484 w 802"/>
                <a:gd name="T29" fmla="*/ 67 h 97"/>
                <a:gd name="T30" fmla="*/ 481 w 802"/>
                <a:gd name="T31" fmla="*/ 69 h 97"/>
                <a:gd name="T32" fmla="*/ 321 w 802"/>
                <a:gd name="T33" fmla="*/ 69 h 97"/>
                <a:gd name="T34" fmla="*/ 318 w 802"/>
                <a:gd name="T35" fmla="*/ 67 h 97"/>
                <a:gd name="T36" fmla="*/ 317 w 802"/>
                <a:gd name="T37" fmla="*/ 64 h 97"/>
                <a:gd name="T38" fmla="*/ 318 w 802"/>
                <a:gd name="T39" fmla="*/ 58 h 97"/>
                <a:gd name="T40" fmla="*/ 96 w 802"/>
                <a:gd name="T41" fmla="*/ 58 h 97"/>
                <a:gd name="T42" fmla="*/ 90 w 802"/>
                <a:gd name="T43" fmla="*/ 54 h 97"/>
                <a:gd name="T44" fmla="*/ 91 w 802"/>
                <a:gd name="T45" fmla="*/ 47 h 97"/>
                <a:gd name="T46" fmla="*/ 113 w 802"/>
                <a:gd name="T47" fmla="*/ 20 h 97"/>
                <a:gd name="T48" fmla="*/ 689 w 802"/>
                <a:gd name="T49" fmla="*/ 20 h 97"/>
                <a:gd name="T50" fmla="*/ 711 w 802"/>
                <a:gd name="T5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2" h="97">
                  <a:moveTo>
                    <a:pt x="87" y="0"/>
                  </a:moveTo>
                  <a:cubicBezTo>
                    <a:pt x="4" y="83"/>
                    <a:pt x="4" y="83"/>
                    <a:pt x="4" y="83"/>
                  </a:cubicBezTo>
                  <a:cubicBezTo>
                    <a:pt x="1" y="85"/>
                    <a:pt x="0" y="89"/>
                    <a:pt x="2" y="92"/>
                  </a:cubicBezTo>
                  <a:cubicBezTo>
                    <a:pt x="3" y="95"/>
                    <a:pt x="6" y="97"/>
                    <a:pt x="10" y="97"/>
                  </a:cubicBezTo>
                  <a:cubicBezTo>
                    <a:pt x="792" y="97"/>
                    <a:pt x="792" y="97"/>
                    <a:pt x="792" y="97"/>
                  </a:cubicBezTo>
                  <a:cubicBezTo>
                    <a:pt x="796" y="97"/>
                    <a:pt x="799" y="95"/>
                    <a:pt x="800" y="92"/>
                  </a:cubicBezTo>
                  <a:cubicBezTo>
                    <a:pt x="802" y="89"/>
                    <a:pt x="801" y="85"/>
                    <a:pt x="798" y="83"/>
                  </a:cubicBezTo>
                  <a:cubicBezTo>
                    <a:pt x="715" y="0"/>
                    <a:pt x="715" y="0"/>
                    <a:pt x="715" y="0"/>
                  </a:cubicBezTo>
                  <a:lnTo>
                    <a:pt x="87" y="0"/>
                  </a:lnTo>
                  <a:close/>
                  <a:moveTo>
                    <a:pt x="711" y="47"/>
                  </a:moveTo>
                  <a:cubicBezTo>
                    <a:pt x="713" y="49"/>
                    <a:pt x="713" y="51"/>
                    <a:pt x="712" y="54"/>
                  </a:cubicBezTo>
                  <a:cubicBezTo>
                    <a:pt x="711" y="56"/>
                    <a:pt x="709" y="58"/>
                    <a:pt x="706" y="58"/>
                  </a:cubicBezTo>
                  <a:cubicBezTo>
                    <a:pt x="484" y="58"/>
                    <a:pt x="484" y="58"/>
                    <a:pt x="484" y="58"/>
                  </a:cubicBezTo>
                  <a:cubicBezTo>
                    <a:pt x="485" y="64"/>
                    <a:pt x="485" y="64"/>
                    <a:pt x="485" y="64"/>
                  </a:cubicBezTo>
                  <a:cubicBezTo>
                    <a:pt x="485" y="65"/>
                    <a:pt x="485" y="66"/>
                    <a:pt x="484" y="67"/>
                  </a:cubicBezTo>
                  <a:cubicBezTo>
                    <a:pt x="483" y="68"/>
                    <a:pt x="482" y="69"/>
                    <a:pt x="481" y="69"/>
                  </a:cubicBezTo>
                  <a:cubicBezTo>
                    <a:pt x="321" y="69"/>
                    <a:pt x="321" y="69"/>
                    <a:pt x="321" y="69"/>
                  </a:cubicBezTo>
                  <a:cubicBezTo>
                    <a:pt x="320" y="69"/>
                    <a:pt x="319" y="68"/>
                    <a:pt x="318" y="67"/>
                  </a:cubicBezTo>
                  <a:cubicBezTo>
                    <a:pt x="317" y="66"/>
                    <a:pt x="317" y="65"/>
                    <a:pt x="317" y="64"/>
                  </a:cubicBezTo>
                  <a:cubicBezTo>
                    <a:pt x="318" y="58"/>
                    <a:pt x="318" y="58"/>
                    <a:pt x="318" y="58"/>
                  </a:cubicBezTo>
                  <a:cubicBezTo>
                    <a:pt x="96" y="58"/>
                    <a:pt x="96" y="58"/>
                    <a:pt x="96" y="58"/>
                  </a:cubicBezTo>
                  <a:cubicBezTo>
                    <a:pt x="93" y="58"/>
                    <a:pt x="91" y="56"/>
                    <a:pt x="90" y="54"/>
                  </a:cubicBezTo>
                  <a:cubicBezTo>
                    <a:pt x="89" y="51"/>
                    <a:pt x="89" y="49"/>
                    <a:pt x="91" y="47"/>
                  </a:cubicBezTo>
                  <a:cubicBezTo>
                    <a:pt x="113" y="20"/>
                    <a:pt x="113" y="20"/>
                    <a:pt x="113" y="20"/>
                  </a:cubicBezTo>
                  <a:cubicBezTo>
                    <a:pt x="689" y="20"/>
                    <a:pt x="689" y="20"/>
                    <a:pt x="689" y="20"/>
                  </a:cubicBezTo>
                  <a:lnTo>
                    <a:pt x="71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solidFill>
                  <a:srgbClr val="FFFFFF"/>
                </a:solidFill>
              </a:endParaRPr>
            </a:p>
          </p:txBody>
        </p:sp>
        <p:sp>
          <p:nvSpPr>
            <p:cNvPr id="18" name="Freeform 35"/>
            <p:cNvSpPr>
              <a:spLocks noEditPoints="1"/>
            </p:cNvSpPr>
            <p:nvPr/>
          </p:nvSpPr>
          <p:spPr bwMode="auto">
            <a:xfrm>
              <a:off x="4355" y="1637"/>
              <a:ext cx="798" cy="29"/>
            </a:xfrm>
            <a:custGeom>
              <a:avLst/>
              <a:gdLst>
                <a:gd name="T0" fmla="*/ 791 w 800"/>
                <a:gd name="T1" fmla="*/ 3 h 29"/>
                <a:gd name="T2" fmla="*/ 469 w 800"/>
                <a:gd name="T3" fmla="*/ 3 h 29"/>
                <a:gd name="T4" fmla="*/ 468 w 800"/>
                <a:gd name="T5" fmla="*/ 6 h 29"/>
                <a:gd name="T6" fmla="*/ 461 w 800"/>
                <a:gd name="T7" fmla="*/ 9 h 29"/>
                <a:gd name="T8" fmla="*/ 339 w 800"/>
                <a:gd name="T9" fmla="*/ 9 h 29"/>
                <a:gd name="T10" fmla="*/ 332 w 800"/>
                <a:gd name="T11" fmla="*/ 6 h 29"/>
                <a:gd name="T12" fmla="*/ 331 w 800"/>
                <a:gd name="T13" fmla="*/ 3 h 29"/>
                <a:gd name="T14" fmla="*/ 9 w 800"/>
                <a:gd name="T15" fmla="*/ 3 h 29"/>
                <a:gd name="T16" fmla="*/ 0 w 800"/>
                <a:gd name="T17" fmla="*/ 0 h 29"/>
                <a:gd name="T18" fmla="*/ 0 w 800"/>
                <a:gd name="T19" fmla="*/ 9 h 29"/>
                <a:gd name="T20" fmla="*/ 6 w 800"/>
                <a:gd name="T21" fmla="*/ 23 h 29"/>
                <a:gd name="T22" fmla="*/ 21 w 800"/>
                <a:gd name="T23" fmla="*/ 29 h 29"/>
                <a:gd name="T24" fmla="*/ 779 w 800"/>
                <a:gd name="T25" fmla="*/ 29 h 29"/>
                <a:gd name="T26" fmla="*/ 794 w 800"/>
                <a:gd name="T27" fmla="*/ 23 h 29"/>
                <a:gd name="T28" fmla="*/ 800 w 800"/>
                <a:gd name="T29" fmla="*/ 9 h 29"/>
                <a:gd name="T30" fmla="*/ 800 w 800"/>
                <a:gd name="T31" fmla="*/ 0 h 29"/>
                <a:gd name="T32" fmla="*/ 791 w 800"/>
                <a:gd name="T33" fmla="*/ 3 h 29"/>
                <a:gd name="T34" fmla="*/ 72 w 800"/>
                <a:gd name="T35" fmla="*/ 21 h 29"/>
                <a:gd name="T36" fmla="*/ 68 w 800"/>
                <a:gd name="T37" fmla="*/ 16 h 29"/>
                <a:gd name="T38" fmla="*/ 72 w 800"/>
                <a:gd name="T39" fmla="*/ 12 h 29"/>
                <a:gd name="T40" fmla="*/ 77 w 800"/>
                <a:gd name="T41" fmla="*/ 16 h 29"/>
                <a:gd name="T42" fmla="*/ 72 w 800"/>
                <a:gd name="T43" fmla="*/ 21 h 29"/>
                <a:gd name="T44" fmla="*/ 94 w 800"/>
                <a:gd name="T45" fmla="*/ 21 h 29"/>
                <a:gd name="T46" fmla="*/ 89 w 800"/>
                <a:gd name="T47" fmla="*/ 16 h 29"/>
                <a:gd name="T48" fmla="*/ 94 w 800"/>
                <a:gd name="T49" fmla="*/ 12 h 29"/>
                <a:gd name="T50" fmla="*/ 98 w 800"/>
                <a:gd name="T51" fmla="*/ 16 h 29"/>
                <a:gd name="T52" fmla="*/ 94 w 800"/>
                <a:gd name="T53" fmla="*/ 21 h 29"/>
                <a:gd name="T54" fmla="*/ 115 w 800"/>
                <a:gd name="T55" fmla="*/ 21 h 29"/>
                <a:gd name="T56" fmla="*/ 111 w 800"/>
                <a:gd name="T57" fmla="*/ 16 h 29"/>
                <a:gd name="T58" fmla="*/ 115 w 800"/>
                <a:gd name="T59" fmla="*/ 12 h 29"/>
                <a:gd name="T60" fmla="*/ 120 w 800"/>
                <a:gd name="T61" fmla="*/ 16 h 29"/>
                <a:gd name="T62" fmla="*/ 115 w 800"/>
                <a:gd name="T63" fmla="*/ 2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0" h="29">
                  <a:moveTo>
                    <a:pt x="791" y="3"/>
                  </a:moveTo>
                  <a:cubicBezTo>
                    <a:pt x="469" y="3"/>
                    <a:pt x="469" y="3"/>
                    <a:pt x="469" y="3"/>
                  </a:cubicBezTo>
                  <a:cubicBezTo>
                    <a:pt x="469" y="4"/>
                    <a:pt x="468" y="5"/>
                    <a:pt x="468" y="6"/>
                  </a:cubicBezTo>
                  <a:cubicBezTo>
                    <a:pt x="466" y="8"/>
                    <a:pt x="463" y="9"/>
                    <a:pt x="461" y="9"/>
                  </a:cubicBezTo>
                  <a:cubicBezTo>
                    <a:pt x="339" y="9"/>
                    <a:pt x="339" y="9"/>
                    <a:pt x="339" y="9"/>
                  </a:cubicBezTo>
                  <a:cubicBezTo>
                    <a:pt x="337" y="9"/>
                    <a:pt x="334" y="8"/>
                    <a:pt x="332" y="6"/>
                  </a:cubicBezTo>
                  <a:cubicBezTo>
                    <a:pt x="332" y="5"/>
                    <a:pt x="331" y="4"/>
                    <a:pt x="331" y="3"/>
                  </a:cubicBezTo>
                  <a:cubicBezTo>
                    <a:pt x="9" y="3"/>
                    <a:pt x="9" y="3"/>
                    <a:pt x="9" y="3"/>
                  </a:cubicBezTo>
                  <a:cubicBezTo>
                    <a:pt x="5" y="3"/>
                    <a:pt x="2" y="2"/>
                    <a:pt x="0" y="0"/>
                  </a:cubicBezTo>
                  <a:cubicBezTo>
                    <a:pt x="0" y="9"/>
                    <a:pt x="0" y="9"/>
                    <a:pt x="0" y="9"/>
                  </a:cubicBezTo>
                  <a:cubicBezTo>
                    <a:pt x="0" y="14"/>
                    <a:pt x="2" y="19"/>
                    <a:pt x="6" y="23"/>
                  </a:cubicBezTo>
                  <a:cubicBezTo>
                    <a:pt x="10" y="27"/>
                    <a:pt x="15" y="29"/>
                    <a:pt x="21" y="29"/>
                  </a:cubicBezTo>
                  <a:cubicBezTo>
                    <a:pt x="779" y="29"/>
                    <a:pt x="779" y="29"/>
                    <a:pt x="779" y="29"/>
                  </a:cubicBezTo>
                  <a:cubicBezTo>
                    <a:pt x="785" y="29"/>
                    <a:pt x="790" y="27"/>
                    <a:pt x="794" y="23"/>
                  </a:cubicBezTo>
                  <a:cubicBezTo>
                    <a:pt x="798" y="19"/>
                    <a:pt x="800" y="14"/>
                    <a:pt x="800" y="9"/>
                  </a:cubicBezTo>
                  <a:cubicBezTo>
                    <a:pt x="800" y="0"/>
                    <a:pt x="800" y="0"/>
                    <a:pt x="800" y="0"/>
                  </a:cubicBezTo>
                  <a:cubicBezTo>
                    <a:pt x="798" y="2"/>
                    <a:pt x="795" y="3"/>
                    <a:pt x="791" y="3"/>
                  </a:cubicBezTo>
                  <a:close/>
                  <a:moveTo>
                    <a:pt x="72" y="21"/>
                  </a:moveTo>
                  <a:cubicBezTo>
                    <a:pt x="70" y="21"/>
                    <a:pt x="68" y="19"/>
                    <a:pt x="68" y="16"/>
                  </a:cubicBezTo>
                  <a:cubicBezTo>
                    <a:pt x="68" y="14"/>
                    <a:pt x="70" y="12"/>
                    <a:pt x="72" y="12"/>
                  </a:cubicBezTo>
                  <a:cubicBezTo>
                    <a:pt x="75" y="12"/>
                    <a:pt x="77" y="14"/>
                    <a:pt x="77" y="16"/>
                  </a:cubicBezTo>
                  <a:cubicBezTo>
                    <a:pt x="77" y="19"/>
                    <a:pt x="75" y="21"/>
                    <a:pt x="72" y="21"/>
                  </a:cubicBezTo>
                  <a:close/>
                  <a:moveTo>
                    <a:pt x="94" y="21"/>
                  </a:moveTo>
                  <a:cubicBezTo>
                    <a:pt x="91" y="21"/>
                    <a:pt x="89" y="19"/>
                    <a:pt x="89" y="16"/>
                  </a:cubicBezTo>
                  <a:cubicBezTo>
                    <a:pt x="89" y="14"/>
                    <a:pt x="91" y="12"/>
                    <a:pt x="94" y="12"/>
                  </a:cubicBezTo>
                  <a:cubicBezTo>
                    <a:pt x="96" y="12"/>
                    <a:pt x="98" y="14"/>
                    <a:pt x="98" y="16"/>
                  </a:cubicBezTo>
                  <a:cubicBezTo>
                    <a:pt x="98" y="19"/>
                    <a:pt x="96" y="21"/>
                    <a:pt x="94" y="21"/>
                  </a:cubicBezTo>
                  <a:close/>
                  <a:moveTo>
                    <a:pt x="115" y="21"/>
                  </a:moveTo>
                  <a:cubicBezTo>
                    <a:pt x="113" y="21"/>
                    <a:pt x="111" y="19"/>
                    <a:pt x="111" y="16"/>
                  </a:cubicBezTo>
                  <a:cubicBezTo>
                    <a:pt x="111" y="14"/>
                    <a:pt x="113" y="12"/>
                    <a:pt x="115" y="12"/>
                  </a:cubicBezTo>
                  <a:cubicBezTo>
                    <a:pt x="118" y="12"/>
                    <a:pt x="120" y="14"/>
                    <a:pt x="120" y="16"/>
                  </a:cubicBezTo>
                  <a:cubicBezTo>
                    <a:pt x="120" y="19"/>
                    <a:pt x="118" y="21"/>
                    <a:pt x="115"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19" name="Freeform 36"/>
            <p:cNvSpPr>
              <a:spLocks/>
            </p:cNvSpPr>
            <p:nvPr/>
          </p:nvSpPr>
          <p:spPr bwMode="auto">
            <a:xfrm>
              <a:off x="4702" y="1225"/>
              <a:ext cx="50" cy="48"/>
            </a:xfrm>
            <a:custGeom>
              <a:avLst/>
              <a:gdLst>
                <a:gd name="T0" fmla="*/ 50 w 50"/>
                <a:gd name="T1" fmla="*/ 24 h 48"/>
                <a:gd name="T2" fmla="*/ 47 w 50"/>
                <a:gd name="T3" fmla="*/ 36 h 48"/>
                <a:gd name="T4" fmla="*/ 40 w 50"/>
                <a:gd name="T5" fmla="*/ 30 h 48"/>
                <a:gd name="T6" fmla="*/ 41 w 50"/>
                <a:gd name="T7" fmla="*/ 24 h 48"/>
                <a:gd name="T8" fmla="*/ 25 w 50"/>
                <a:gd name="T9" fmla="*/ 8 h 48"/>
                <a:gd name="T10" fmla="*/ 9 w 50"/>
                <a:gd name="T11" fmla="*/ 24 h 48"/>
                <a:gd name="T12" fmla="*/ 19 w 50"/>
                <a:gd name="T13" fmla="*/ 40 h 48"/>
                <a:gd name="T14" fmla="*/ 19 w 50"/>
                <a:gd name="T15" fmla="*/ 48 h 48"/>
                <a:gd name="T16" fmla="*/ 0 w 50"/>
                <a:gd name="T17" fmla="*/ 24 h 48"/>
                <a:gd name="T18" fmla="*/ 25 w 50"/>
                <a:gd name="T19" fmla="*/ 0 h 48"/>
                <a:gd name="T20" fmla="*/ 50 w 50"/>
                <a:gd name="T21"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50" y="24"/>
                  </a:moveTo>
                  <a:cubicBezTo>
                    <a:pt x="50" y="29"/>
                    <a:pt x="48" y="33"/>
                    <a:pt x="47" y="36"/>
                  </a:cubicBezTo>
                  <a:cubicBezTo>
                    <a:pt x="40" y="30"/>
                    <a:pt x="40" y="30"/>
                    <a:pt x="40" y="30"/>
                  </a:cubicBezTo>
                  <a:cubicBezTo>
                    <a:pt x="41" y="28"/>
                    <a:pt x="41" y="26"/>
                    <a:pt x="41" y="24"/>
                  </a:cubicBezTo>
                  <a:cubicBezTo>
                    <a:pt x="41" y="15"/>
                    <a:pt x="34" y="8"/>
                    <a:pt x="25" y="8"/>
                  </a:cubicBezTo>
                  <a:cubicBezTo>
                    <a:pt x="16" y="8"/>
                    <a:pt x="9" y="15"/>
                    <a:pt x="9" y="24"/>
                  </a:cubicBezTo>
                  <a:cubicBezTo>
                    <a:pt x="9" y="31"/>
                    <a:pt x="13" y="37"/>
                    <a:pt x="19" y="40"/>
                  </a:cubicBezTo>
                  <a:cubicBezTo>
                    <a:pt x="19" y="48"/>
                    <a:pt x="19" y="48"/>
                    <a:pt x="19" y="48"/>
                  </a:cubicBezTo>
                  <a:cubicBezTo>
                    <a:pt x="8" y="45"/>
                    <a:pt x="0" y="36"/>
                    <a:pt x="0" y="24"/>
                  </a:cubicBezTo>
                  <a:cubicBezTo>
                    <a:pt x="0" y="11"/>
                    <a:pt x="11" y="0"/>
                    <a:pt x="25" y="0"/>
                  </a:cubicBezTo>
                  <a:cubicBezTo>
                    <a:pt x="39" y="0"/>
                    <a:pt x="50" y="11"/>
                    <a:pt x="5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20" name="Freeform 37"/>
            <p:cNvSpPr>
              <a:spLocks/>
            </p:cNvSpPr>
            <p:nvPr/>
          </p:nvSpPr>
          <p:spPr bwMode="auto">
            <a:xfrm>
              <a:off x="4682" y="1204"/>
              <a:ext cx="90" cy="90"/>
            </a:xfrm>
            <a:custGeom>
              <a:avLst/>
              <a:gdLst>
                <a:gd name="T0" fmla="*/ 45 w 90"/>
                <a:gd name="T1" fmla="*/ 0 h 90"/>
                <a:gd name="T2" fmla="*/ 0 w 90"/>
                <a:gd name="T3" fmla="*/ 45 h 90"/>
                <a:gd name="T4" fmla="*/ 39 w 90"/>
                <a:gd name="T5" fmla="*/ 90 h 90"/>
                <a:gd name="T6" fmla="*/ 39 w 90"/>
                <a:gd name="T7" fmla="*/ 82 h 90"/>
                <a:gd name="T8" fmla="*/ 8 w 90"/>
                <a:gd name="T9" fmla="*/ 45 h 90"/>
                <a:gd name="T10" fmla="*/ 45 w 90"/>
                <a:gd name="T11" fmla="*/ 9 h 90"/>
                <a:gd name="T12" fmla="*/ 82 w 90"/>
                <a:gd name="T13" fmla="*/ 45 h 90"/>
                <a:gd name="T14" fmla="*/ 75 w 90"/>
                <a:gd name="T15" fmla="*/ 66 h 90"/>
                <a:gd name="T16" fmla="*/ 81 w 90"/>
                <a:gd name="T17" fmla="*/ 72 h 90"/>
                <a:gd name="T18" fmla="*/ 90 w 90"/>
                <a:gd name="T19" fmla="*/ 45 h 90"/>
                <a:gd name="T20" fmla="*/ 45 w 90"/>
                <a:gd name="T2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90">
                  <a:moveTo>
                    <a:pt x="45" y="0"/>
                  </a:moveTo>
                  <a:cubicBezTo>
                    <a:pt x="20" y="0"/>
                    <a:pt x="0" y="21"/>
                    <a:pt x="0" y="45"/>
                  </a:cubicBezTo>
                  <a:cubicBezTo>
                    <a:pt x="0" y="68"/>
                    <a:pt x="17" y="87"/>
                    <a:pt x="39" y="90"/>
                  </a:cubicBezTo>
                  <a:cubicBezTo>
                    <a:pt x="39" y="82"/>
                    <a:pt x="39" y="82"/>
                    <a:pt x="39" y="82"/>
                  </a:cubicBezTo>
                  <a:cubicBezTo>
                    <a:pt x="21" y="79"/>
                    <a:pt x="8" y="64"/>
                    <a:pt x="8" y="45"/>
                  </a:cubicBezTo>
                  <a:cubicBezTo>
                    <a:pt x="8" y="25"/>
                    <a:pt x="25" y="9"/>
                    <a:pt x="45" y="9"/>
                  </a:cubicBezTo>
                  <a:cubicBezTo>
                    <a:pt x="65" y="9"/>
                    <a:pt x="82" y="25"/>
                    <a:pt x="82" y="45"/>
                  </a:cubicBezTo>
                  <a:cubicBezTo>
                    <a:pt x="82" y="53"/>
                    <a:pt x="79" y="60"/>
                    <a:pt x="75" y="66"/>
                  </a:cubicBezTo>
                  <a:cubicBezTo>
                    <a:pt x="81" y="72"/>
                    <a:pt x="81" y="72"/>
                    <a:pt x="81" y="72"/>
                  </a:cubicBezTo>
                  <a:cubicBezTo>
                    <a:pt x="87" y="65"/>
                    <a:pt x="90" y="55"/>
                    <a:pt x="90" y="45"/>
                  </a:cubicBezTo>
                  <a:cubicBezTo>
                    <a:pt x="90" y="21"/>
                    <a:pt x="70"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sp>
          <p:nvSpPr>
            <p:cNvPr id="21" name="Freeform 38"/>
            <p:cNvSpPr>
              <a:spLocks/>
            </p:cNvSpPr>
            <p:nvPr/>
          </p:nvSpPr>
          <p:spPr bwMode="auto">
            <a:xfrm>
              <a:off x="4727" y="1248"/>
              <a:ext cx="99" cy="167"/>
            </a:xfrm>
            <a:custGeom>
              <a:avLst/>
              <a:gdLst>
                <a:gd name="T0" fmla="*/ 0 w 99"/>
                <a:gd name="T1" fmla="*/ 1 h 167"/>
                <a:gd name="T2" fmla="*/ 0 w 99"/>
                <a:gd name="T3" fmla="*/ 1 h 167"/>
                <a:gd name="T4" fmla="*/ 0 w 99"/>
                <a:gd name="T5" fmla="*/ 143 h 167"/>
                <a:gd name="T6" fmla="*/ 0 w 99"/>
                <a:gd name="T7" fmla="*/ 143 h 167"/>
                <a:gd name="T8" fmla="*/ 1 w 99"/>
                <a:gd name="T9" fmla="*/ 143 h 167"/>
                <a:gd name="T10" fmla="*/ 1 w 99"/>
                <a:gd name="T11" fmla="*/ 143 h 167"/>
                <a:gd name="T12" fmla="*/ 29 w 99"/>
                <a:gd name="T13" fmla="*/ 119 h 167"/>
                <a:gd name="T14" fmla="*/ 29 w 99"/>
                <a:gd name="T15" fmla="*/ 119 h 167"/>
                <a:gd name="T16" fmla="*/ 29 w 99"/>
                <a:gd name="T17" fmla="*/ 119 h 167"/>
                <a:gd name="T18" fmla="*/ 30 w 99"/>
                <a:gd name="T19" fmla="*/ 119 h 167"/>
                <a:gd name="T20" fmla="*/ 47 w 99"/>
                <a:gd name="T21" fmla="*/ 163 h 167"/>
                <a:gd name="T22" fmla="*/ 50 w 99"/>
                <a:gd name="T23" fmla="*/ 166 h 167"/>
                <a:gd name="T24" fmla="*/ 54 w 99"/>
                <a:gd name="T25" fmla="*/ 166 h 167"/>
                <a:gd name="T26" fmla="*/ 76 w 99"/>
                <a:gd name="T27" fmla="*/ 157 h 167"/>
                <a:gd name="T28" fmla="*/ 79 w 99"/>
                <a:gd name="T29" fmla="*/ 155 h 167"/>
                <a:gd name="T30" fmla="*/ 79 w 99"/>
                <a:gd name="T31" fmla="*/ 151 h 167"/>
                <a:gd name="T32" fmla="*/ 61 w 99"/>
                <a:gd name="T33" fmla="*/ 107 h 167"/>
                <a:gd name="T34" fmla="*/ 61 w 99"/>
                <a:gd name="T35" fmla="*/ 106 h 167"/>
                <a:gd name="T36" fmla="*/ 61 w 99"/>
                <a:gd name="T37" fmla="*/ 106 h 167"/>
                <a:gd name="T38" fmla="*/ 62 w 99"/>
                <a:gd name="T39" fmla="*/ 106 h 167"/>
                <a:gd name="T40" fmla="*/ 98 w 99"/>
                <a:gd name="T41" fmla="*/ 104 h 167"/>
                <a:gd name="T42" fmla="*/ 99 w 99"/>
                <a:gd name="T43" fmla="*/ 104 h 167"/>
                <a:gd name="T44" fmla="*/ 99 w 99"/>
                <a:gd name="T45" fmla="*/ 104 h 167"/>
                <a:gd name="T46" fmla="*/ 99 w 99"/>
                <a:gd name="T47" fmla="*/ 103 h 167"/>
                <a:gd name="T48" fmla="*/ 1 w 99"/>
                <a:gd name="T49" fmla="*/ 1 h 167"/>
                <a:gd name="T50" fmla="*/ 0 w 99"/>
                <a:gd name="T51"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67">
                  <a:moveTo>
                    <a:pt x="0" y="1"/>
                  </a:moveTo>
                  <a:cubicBezTo>
                    <a:pt x="0" y="1"/>
                    <a:pt x="0" y="1"/>
                    <a:pt x="0" y="1"/>
                  </a:cubicBezTo>
                  <a:cubicBezTo>
                    <a:pt x="0" y="143"/>
                    <a:pt x="0" y="143"/>
                    <a:pt x="0" y="143"/>
                  </a:cubicBezTo>
                  <a:cubicBezTo>
                    <a:pt x="0" y="143"/>
                    <a:pt x="0" y="143"/>
                    <a:pt x="0" y="143"/>
                  </a:cubicBezTo>
                  <a:cubicBezTo>
                    <a:pt x="1" y="143"/>
                    <a:pt x="1" y="143"/>
                    <a:pt x="1" y="143"/>
                  </a:cubicBezTo>
                  <a:cubicBezTo>
                    <a:pt x="1" y="143"/>
                    <a:pt x="1" y="143"/>
                    <a:pt x="1" y="143"/>
                  </a:cubicBezTo>
                  <a:cubicBezTo>
                    <a:pt x="29" y="119"/>
                    <a:pt x="29" y="119"/>
                    <a:pt x="29" y="119"/>
                  </a:cubicBezTo>
                  <a:cubicBezTo>
                    <a:pt x="29" y="119"/>
                    <a:pt x="29" y="119"/>
                    <a:pt x="29" y="119"/>
                  </a:cubicBezTo>
                  <a:cubicBezTo>
                    <a:pt x="29" y="119"/>
                    <a:pt x="29" y="119"/>
                    <a:pt x="29" y="119"/>
                  </a:cubicBezTo>
                  <a:cubicBezTo>
                    <a:pt x="29" y="119"/>
                    <a:pt x="30" y="119"/>
                    <a:pt x="30" y="119"/>
                  </a:cubicBezTo>
                  <a:cubicBezTo>
                    <a:pt x="47" y="163"/>
                    <a:pt x="47" y="163"/>
                    <a:pt x="47" y="163"/>
                  </a:cubicBezTo>
                  <a:cubicBezTo>
                    <a:pt x="48" y="164"/>
                    <a:pt x="49" y="165"/>
                    <a:pt x="50" y="166"/>
                  </a:cubicBezTo>
                  <a:cubicBezTo>
                    <a:pt x="52" y="167"/>
                    <a:pt x="53" y="167"/>
                    <a:pt x="54" y="166"/>
                  </a:cubicBezTo>
                  <a:cubicBezTo>
                    <a:pt x="76" y="157"/>
                    <a:pt x="76" y="157"/>
                    <a:pt x="76" y="157"/>
                  </a:cubicBezTo>
                  <a:cubicBezTo>
                    <a:pt x="77" y="157"/>
                    <a:pt x="78" y="156"/>
                    <a:pt x="79" y="155"/>
                  </a:cubicBezTo>
                  <a:cubicBezTo>
                    <a:pt x="79" y="153"/>
                    <a:pt x="79" y="152"/>
                    <a:pt x="79" y="151"/>
                  </a:cubicBezTo>
                  <a:cubicBezTo>
                    <a:pt x="61" y="107"/>
                    <a:pt x="61" y="107"/>
                    <a:pt x="61" y="107"/>
                  </a:cubicBezTo>
                  <a:cubicBezTo>
                    <a:pt x="61" y="106"/>
                    <a:pt x="61" y="106"/>
                    <a:pt x="61" y="106"/>
                  </a:cubicBezTo>
                  <a:cubicBezTo>
                    <a:pt x="61" y="106"/>
                    <a:pt x="61" y="106"/>
                    <a:pt x="61" y="106"/>
                  </a:cubicBezTo>
                  <a:cubicBezTo>
                    <a:pt x="61" y="106"/>
                    <a:pt x="62" y="106"/>
                    <a:pt x="62" y="106"/>
                  </a:cubicBezTo>
                  <a:cubicBezTo>
                    <a:pt x="98" y="104"/>
                    <a:pt x="98" y="104"/>
                    <a:pt x="98" y="104"/>
                  </a:cubicBezTo>
                  <a:cubicBezTo>
                    <a:pt x="98" y="104"/>
                    <a:pt x="98" y="104"/>
                    <a:pt x="99" y="104"/>
                  </a:cubicBezTo>
                  <a:cubicBezTo>
                    <a:pt x="99" y="104"/>
                    <a:pt x="99" y="104"/>
                    <a:pt x="99" y="104"/>
                  </a:cubicBezTo>
                  <a:cubicBezTo>
                    <a:pt x="99" y="104"/>
                    <a:pt x="99" y="103"/>
                    <a:pt x="99" y="103"/>
                  </a:cubicBezTo>
                  <a:cubicBezTo>
                    <a:pt x="1" y="1"/>
                    <a:pt x="1" y="1"/>
                    <a:pt x="1" y="1"/>
                  </a:cubicBezTo>
                  <a:cubicBezTo>
                    <a:pt x="1" y="1"/>
                    <a:pt x="1"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FFFFFF"/>
                </a:solidFill>
              </a:endParaRPr>
            </a:p>
          </p:txBody>
        </p:sp>
      </p:grpSp>
      <p:grpSp>
        <p:nvGrpSpPr>
          <p:cNvPr id="22" name="Group 121"/>
          <p:cNvGrpSpPr>
            <a:grpSpLocks noChangeAspect="1"/>
          </p:cNvGrpSpPr>
          <p:nvPr/>
        </p:nvGrpSpPr>
        <p:grpSpPr bwMode="auto">
          <a:xfrm>
            <a:off x="2772530" y="3321968"/>
            <a:ext cx="1277036" cy="1086922"/>
            <a:chOff x="515" y="3088"/>
            <a:chExt cx="665" cy="566"/>
          </a:xfrm>
          <a:solidFill>
            <a:schemeClr val="tx1">
              <a:lumMod val="85000"/>
              <a:lumOff val="15000"/>
            </a:schemeClr>
          </a:solidFill>
        </p:grpSpPr>
        <p:sp>
          <p:nvSpPr>
            <p:cNvPr id="23" name="Freeform 122"/>
            <p:cNvSpPr>
              <a:spLocks/>
            </p:cNvSpPr>
            <p:nvPr/>
          </p:nvSpPr>
          <p:spPr bwMode="auto">
            <a:xfrm>
              <a:off x="706" y="3550"/>
              <a:ext cx="283" cy="104"/>
            </a:xfrm>
            <a:custGeom>
              <a:avLst/>
              <a:gdLst>
                <a:gd name="T0" fmla="*/ 269 w 340"/>
                <a:gd name="T1" fmla="*/ 71 h 125"/>
                <a:gd name="T2" fmla="*/ 269 w 340"/>
                <a:gd name="T3" fmla="*/ 12 h 125"/>
                <a:gd name="T4" fmla="*/ 266 w 340"/>
                <a:gd name="T5" fmla="*/ 3 h 125"/>
                <a:gd name="T6" fmla="*/ 257 w 340"/>
                <a:gd name="T7" fmla="*/ 0 h 125"/>
                <a:gd name="T8" fmla="*/ 83 w 340"/>
                <a:gd name="T9" fmla="*/ 0 h 125"/>
                <a:gd name="T10" fmla="*/ 74 w 340"/>
                <a:gd name="T11" fmla="*/ 3 h 125"/>
                <a:gd name="T12" fmla="*/ 71 w 340"/>
                <a:gd name="T13" fmla="*/ 12 h 125"/>
                <a:gd name="T14" fmla="*/ 71 w 340"/>
                <a:gd name="T15" fmla="*/ 71 h 125"/>
                <a:gd name="T16" fmla="*/ 2 w 340"/>
                <a:gd name="T17" fmla="*/ 108 h 125"/>
                <a:gd name="T18" fmla="*/ 1 w 340"/>
                <a:gd name="T19" fmla="*/ 110 h 125"/>
                <a:gd name="T20" fmla="*/ 0 w 340"/>
                <a:gd name="T21" fmla="*/ 112 h 125"/>
                <a:gd name="T22" fmla="*/ 0 w 340"/>
                <a:gd name="T23" fmla="*/ 120 h 125"/>
                <a:gd name="T24" fmla="*/ 1 w 340"/>
                <a:gd name="T25" fmla="*/ 124 h 125"/>
                <a:gd name="T26" fmla="*/ 5 w 340"/>
                <a:gd name="T27" fmla="*/ 125 h 125"/>
                <a:gd name="T28" fmla="*/ 335 w 340"/>
                <a:gd name="T29" fmla="*/ 125 h 125"/>
                <a:gd name="T30" fmla="*/ 339 w 340"/>
                <a:gd name="T31" fmla="*/ 124 h 125"/>
                <a:gd name="T32" fmla="*/ 340 w 340"/>
                <a:gd name="T33" fmla="*/ 120 h 125"/>
                <a:gd name="T34" fmla="*/ 340 w 340"/>
                <a:gd name="T35" fmla="*/ 112 h 125"/>
                <a:gd name="T36" fmla="*/ 339 w 340"/>
                <a:gd name="T37" fmla="*/ 110 h 125"/>
                <a:gd name="T38" fmla="*/ 338 w 340"/>
                <a:gd name="T39" fmla="*/ 108 h 125"/>
                <a:gd name="T40" fmla="*/ 269 w 340"/>
                <a:gd name="T41" fmla="*/ 7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0" h="125">
                  <a:moveTo>
                    <a:pt x="269" y="71"/>
                  </a:moveTo>
                  <a:cubicBezTo>
                    <a:pt x="269" y="12"/>
                    <a:pt x="269" y="12"/>
                    <a:pt x="269" y="12"/>
                  </a:cubicBezTo>
                  <a:cubicBezTo>
                    <a:pt x="269" y="9"/>
                    <a:pt x="268" y="6"/>
                    <a:pt x="266" y="3"/>
                  </a:cubicBezTo>
                  <a:cubicBezTo>
                    <a:pt x="263" y="1"/>
                    <a:pt x="260" y="0"/>
                    <a:pt x="257" y="0"/>
                  </a:cubicBezTo>
                  <a:cubicBezTo>
                    <a:pt x="83" y="0"/>
                    <a:pt x="83" y="0"/>
                    <a:pt x="83" y="0"/>
                  </a:cubicBezTo>
                  <a:cubicBezTo>
                    <a:pt x="80" y="0"/>
                    <a:pt x="77" y="1"/>
                    <a:pt x="74" y="3"/>
                  </a:cubicBezTo>
                  <a:cubicBezTo>
                    <a:pt x="72" y="6"/>
                    <a:pt x="71" y="9"/>
                    <a:pt x="71" y="12"/>
                  </a:cubicBezTo>
                  <a:cubicBezTo>
                    <a:pt x="71" y="71"/>
                    <a:pt x="71" y="71"/>
                    <a:pt x="71" y="71"/>
                  </a:cubicBezTo>
                  <a:cubicBezTo>
                    <a:pt x="2" y="108"/>
                    <a:pt x="2" y="108"/>
                    <a:pt x="2" y="108"/>
                  </a:cubicBezTo>
                  <a:cubicBezTo>
                    <a:pt x="2" y="109"/>
                    <a:pt x="1" y="109"/>
                    <a:pt x="1" y="110"/>
                  </a:cubicBezTo>
                  <a:cubicBezTo>
                    <a:pt x="0" y="111"/>
                    <a:pt x="0" y="111"/>
                    <a:pt x="0" y="112"/>
                  </a:cubicBezTo>
                  <a:cubicBezTo>
                    <a:pt x="0" y="120"/>
                    <a:pt x="0" y="120"/>
                    <a:pt x="0" y="120"/>
                  </a:cubicBezTo>
                  <a:cubicBezTo>
                    <a:pt x="0" y="122"/>
                    <a:pt x="1" y="123"/>
                    <a:pt x="1" y="124"/>
                  </a:cubicBezTo>
                  <a:cubicBezTo>
                    <a:pt x="2" y="124"/>
                    <a:pt x="3" y="125"/>
                    <a:pt x="5" y="125"/>
                  </a:cubicBezTo>
                  <a:cubicBezTo>
                    <a:pt x="335" y="125"/>
                    <a:pt x="335" y="125"/>
                    <a:pt x="335" y="125"/>
                  </a:cubicBezTo>
                  <a:cubicBezTo>
                    <a:pt x="337" y="125"/>
                    <a:pt x="338" y="124"/>
                    <a:pt x="339" y="124"/>
                  </a:cubicBezTo>
                  <a:cubicBezTo>
                    <a:pt x="339" y="123"/>
                    <a:pt x="340" y="122"/>
                    <a:pt x="340" y="120"/>
                  </a:cubicBezTo>
                  <a:cubicBezTo>
                    <a:pt x="340" y="112"/>
                    <a:pt x="340" y="112"/>
                    <a:pt x="340" y="112"/>
                  </a:cubicBezTo>
                  <a:cubicBezTo>
                    <a:pt x="340" y="111"/>
                    <a:pt x="340" y="111"/>
                    <a:pt x="339" y="110"/>
                  </a:cubicBezTo>
                  <a:cubicBezTo>
                    <a:pt x="339" y="109"/>
                    <a:pt x="338" y="109"/>
                    <a:pt x="338" y="108"/>
                  </a:cubicBezTo>
                  <a:lnTo>
                    <a:pt x="269"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4" name="Freeform 123"/>
            <p:cNvSpPr>
              <a:spLocks noEditPoints="1"/>
            </p:cNvSpPr>
            <p:nvPr/>
          </p:nvSpPr>
          <p:spPr bwMode="auto">
            <a:xfrm>
              <a:off x="515" y="3088"/>
              <a:ext cx="665" cy="449"/>
            </a:xfrm>
            <a:custGeom>
              <a:avLst/>
              <a:gdLst>
                <a:gd name="T0" fmla="*/ 791 w 800"/>
                <a:gd name="T1" fmla="*/ 9 h 539"/>
                <a:gd name="T2" fmla="*/ 770 w 800"/>
                <a:gd name="T3" fmla="*/ 0 h 539"/>
                <a:gd name="T4" fmla="*/ 30 w 800"/>
                <a:gd name="T5" fmla="*/ 0 h 539"/>
                <a:gd name="T6" fmla="*/ 9 w 800"/>
                <a:gd name="T7" fmla="*/ 9 h 539"/>
                <a:gd name="T8" fmla="*/ 0 w 800"/>
                <a:gd name="T9" fmla="*/ 30 h 539"/>
                <a:gd name="T10" fmla="*/ 0 w 800"/>
                <a:gd name="T11" fmla="*/ 509 h 539"/>
                <a:gd name="T12" fmla="*/ 9 w 800"/>
                <a:gd name="T13" fmla="*/ 530 h 539"/>
                <a:gd name="T14" fmla="*/ 30 w 800"/>
                <a:gd name="T15" fmla="*/ 539 h 539"/>
                <a:gd name="T16" fmla="*/ 770 w 800"/>
                <a:gd name="T17" fmla="*/ 539 h 539"/>
                <a:gd name="T18" fmla="*/ 791 w 800"/>
                <a:gd name="T19" fmla="*/ 530 h 539"/>
                <a:gd name="T20" fmla="*/ 800 w 800"/>
                <a:gd name="T21" fmla="*/ 509 h 539"/>
                <a:gd name="T22" fmla="*/ 800 w 800"/>
                <a:gd name="T23" fmla="*/ 30 h 539"/>
                <a:gd name="T24" fmla="*/ 791 w 800"/>
                <a:gd name="T25" fmla="*/ 9 h 539"/>
                <a:gd name="T26" fmla="*/ 400 w 800"/>
                <a:gd name="T27" fmla="*/ 526 h 539"/>
                <a:gd name="T28" fmla="*/ 387 w 800"/>
                <a:gd name="T29" fmla="*/ 513 h 539"/>
                <a:gd name="T30" fmla="*/ 400 w 800"/>
                <a:gd name="T31" fmla="*/ 500 h 539"/>
                <a:gd name="T32" fmla="*/ 413 w 800"/>
                <a:gd name="T33" fmla="*/ 513 h 539"/>
                <a:gd name="T34" fmla="*/ 400 w 800"/>
                <a:gd name="T35" fmla="*/ 526 h 539"/>
                <a:gd name="T36" fmla="*/ 748 w 800"/>
                <a:gd name="T37" fmla="*/ 487 h 539"/>
                <a:gd name="T38" fmla="*/ 52 w 800"/>
                <a:gd name="T39" fmla="*/ 487 h 539"/>
                <a:gd name="T40" fmla="*/ 52 w 800"/>
                <a:gd name="T41" fmla="*/ 52 h 539"/>
                <a:gd name="T42" fmla="*/ 748 w 800"/>
                <a:gd name="T43" fmla="*/ 52 h 539"/>
                <a:gd name="T44" fmla="*/ 748 w 800"/>
                <a:gd name="T45" fmla="*/ 48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0" h="539">
                  <a:moveTo>
                    <a:pt x="791" y="9"/>
                  </a:moveTo>
                  <a:cubicBezTo>
                    <a:pt x="785" y="3"/>
                    <a:pt x="778" y="0"/>
                    <a:pt x="770" y="0"/>
                  </a:cubicBezTo>
                  <a:cubicBezTo>
                    <a:pt x="30" y="0"/>
                    <a:pt x="30" y="0"/>
                    <a:pt x="30" y="0"/>
                  </a:cubicBezTo>
                  <a:cubicBezTo>
                    <a:pt x="22" y="0"/>
                    <a:pt x="15" y="3"/>
                    <a:pt x="9" y="9"/>
                  </a:cubicBezTo>
                  <a:cubicBezTo>
                    <a:pt x="3" y="15"/>
                    <a:pt x="0" y="23"/>
                    <a:pt x="0" y="30"/>
                  </a:cubicBezTo>
                  <a:cubicBezTo>
                    <a:pt x="0" y="509"/>
                    <a:pt x="0" y="509"/>
                    <a:pt x="0" y="509"/>
                  </a:cubicBezTo>
                  <a:cubicBezTo>
                    <a:pt x="0" y="517"/>
                    <a:pt x="3" y="525"/>
                    <a:pt x="9" y="530"/>
                  </a:cubicBezTo>
                  <a:cubicBezTo>
                    <a:pt x="15" y="536"/>
                    <a:pt x="22" y="539"/>
                    <a:pt x="30" y="539"/>
                  </a:cubicBezTo>
                  <a:cubicBezTo>
                    <a:pt x="770" y="539"/>
                    <a:pt x="770" y="539"/>
                    <a:pt x="770" y="539"/>
                  </a:cubicBezTo>
                  <a:cubicBezTo>
                    <a:pt x="778" y="539"/>
                    <a:pt x="785" y="536"/>
                    <a:pt x="791" y="530"/>
                  </a:cubicBezTo>
                  <a:cubicBezTo>
                    <a:pt x="797" y="525"/>
                    <a:pt x="800" y="517"/>
                    <a:pt x="800" y="509"/>
                  </a:cubicBezTo>
                  <a:cubicBezTo>
                    <a:pt x="800" y="30"/>
                    <a:pt x="800" y="30"/>
                    <a:pt x="800" y="30"/>
                  </a:cubicBezTo>
                  <a:cubicBezTo>
                    <a:pt x="800" y="23"/>
                    <a:pt x="797" y="15"/>
                    <a:pt x="791" y="9"/>
                  </a:cubicBezTo>
                  <a:close/>
                  <a:moveTo>
                    <a:pt x="400" y="526"/>
                  </a:moveTo>
                  <a:cubicBezTo>
                    <a:pt x="393" y="526"/>
                    <a:pt x="387" y="521"/>
                    <a:pt x="387" y="513"/>
                  </a:cubicBezTo>
                  <a:cubicBezTo>
                    <a:pt x="387" y="506"/>
                    <a:pt x="393" y="500"/>
                    <a:pt x="400" y="500"/>
                  </a:cubicBezTo>
                  <a:cubicBezTo>
                    <a:pt x="407" y="500"/>
                    <a:pt x="413" y="506"/>
                    <a:pt x="413" y="513"/>
                  </a:cubicBezTo>
                  <a:cubicBezTo>
                    <a:pt x="413" y="521"/>
                    <a:pt x="407" y="526"/>
                    <a:pt x="400" y="526"/>
                  </a:cubicBezTo>
                  <a:close/>
                  <a:moveTo>
                    <a:pt x="748" y="487"/>
                  </a:moveTo>
                  <a:cubicBezTo>
                    <a:pt x="52" y="487"/>
                    <a:pt x="52" y="487"/>
                    <a:pt x="52" y="487"/>
                  </a:cubicBezTo>
                  <a:cubicBezTo>
                    <a:pt x="52" y="52"/>
                    <a:pt x="52" y="52"/>
                    <a:pt x="52" y="52"/>
                  </a:cubicBezTo>
                  <a:cubicBezTo>
                    <a:pt x="748" y="52"/>
                    <a:pt x="748" y="52"/>
                    <a:pt x="748" y="52"/>
                  </a:cubicBezTo>
                  <a:lnTo>
                    <a:pt x="748" y="4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5" name="Freeform 124"/>
            <p:cNvSpPr>
              <a:spLocks/>
            </p:cNvSpPr>
            <p:nvPr/>
          </p:nvSpPr>
          <p:spPr bwMode="auto">
            <a:xfrm>
              <a:off x="646" y="3459"/>
              <a:ext cx="56" cy="9"/>
            </a:xfrm>
            <a:custGeom>
              <a:avLst/>
              <a:gdLst>
                <a:gd name="T0" fmla="*/ 6 w 67"/>
                <a:gd name="T1" fmla="*/ 0 h 11"/>
                <a:gd name="T2" fmla="*/ 2 w 67"/>
                <a:gd name="T3" fmla="*/ 2 h 11"/>
                <a:gd name="T4" fmla="*/ 0 w 67"/>
                <a:gd name="T5" fmla="*/ 6 h 11"/>
                <a:gd name="T6" fmla="*/ 0 w 67"/>
                <a:gd name="T7" fmla="*/ 11 h 11"/>
                <a:gd name="T8" fmla="*/ 67 w 67"/>
                <a:gd name="T9" fmla="*/ 11 h 11"/>
                <a:gd name="T10" fmla="*/ 67 w 67"/>
                <a:gd name="T11" fmla="*/ 6 h 11"/>
                <a:gd name="T12" fmla="*/ 65 w 67"/>
                <a:gd name="T13" fmla="*/ 2 h 11"/>
                <a:gd name="T14" fmla="*/ 61 w 67"/>
                <a:gd name="T15" fmla="*/ 0 h 11"/>
                <a:gd name="T16" fmla="*/ 6 w 67"/>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1">
                  <a:moveTo>
                    <a:pt x="6" y="0"/>
                  </a:moveTo>
                  <a:cubicBezTo>
                    <a:pt x="4" y="0"/>
                    <a:pt x="3" y="1"/>
                    <a:pt x="2" y="2"/>
                  </a:cubicBezTo>
                  <a:cubicBezTo>
                    <a:pt x="0" y="3"/>
                    <a:pt x="0" y="5"/>
                    <a:pt x="0" y="6"/>
                  </a:cubicBezTo>
                  <a:cubicBezTo>
                    <a:pt x="0" y="11"/>
                    <a:pt x="0" y="11"/>
                    <a:pt x="0" y="11"/>
                  </a:cubicBezTo>
                  <a:cubicBezTo>
                    <a:pt x="67" y="11"/>
                    <a:pt x="67" y="11"/>
                    <a:pt x="67" y="11"/>
                  </a:cubicBezTo>
                  <a:cubicBezTo>
                    <a:pt x="67" y="6"/>
                    <a:pt x="67" y="6"/>
                    <a:pt x="67" y="6"/>
                  </a:cubicBezTo>
                  <a:cubicBezTo>
                    <a:pt x="67" y="5"/>
                    <a:pt x="66" y="3"/>
                    <a:pt x="65" y="2"/>
                  </a:cubicBezTo>
                  <a:cubicBezTo>
                    <a:pt x="64" y="1"/>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6" name="Freeform 125"/>
            <p:cNvSpPr>
              <a:spLocks/>
            </p:cNvSpPr>
            <p:nvPr/>
          </p:nvSpPr>
          <p:spPr bwMode="auto">
            <a:xfrm>
              <a:off x="715" y="3395"/>
              <a:ext cx="55" cy="73"/>
            </a:xfrm>
            <a:custGeom>
              <a:avLst/>
              <a:gdLst>
                <a:gd name="T0" fmla="*/ 6 w 67"/>
                <a:gd name="T1" fmla="*/ 0 h 88"/>
                <a:gd name="T2" fmla="*/ 2 w 67"/>
                <a:gd name="T3" fmla="*/ 1 h 88"/>
                <a:gd name="T4" fmla="*/ 0 w 67"/>
                <a:gd name="T5" fmla="*/ 6 h 88"/>
                <a:gd name="T6" fmla="*/ 0 w 67"/>
                <a:gd name="T7" fmla="*/ 88 h 88"/>
                <a:gd name="T8" fmla="*/ 67 w 67"/>
                <a:gd name="T9" fmla="*/ 88 h 88"/>
                <a:gd name="T10" fmla="*/ 67 w 67"/>
                <a:gd name="T11" fmla="*/ 6 h 88"/>
                <a:gd name="T12" fmla="*/ 65 w 67"/>
                <a:gd name="T13" fmla="*/ 1 h 88"/>
                <a:gd name="T14" fmla="*/ 61 w 67"/>
                <a:gd name="T15" fmla="*/ 0 h 88"/>
                <a:gd name="T16" fmla="*/ 6 w 6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8">
                  <a:moveTo>
                    <a:pt x="6" y="0"/>
                  </a:moveTo>
                  <a:cubicBezTo>
                    <a:pt x="4" y="0"/>
                    <a:pt x="3" y="0"/>
                    <a:pt x="2" y="1"/>
                  </a:cubicBezTo>
                  <a:cubicBezTo>
                    <a:pt x="0" y="3"/>
                    <a:pt x="0" y="4"/>
                    <a:pt x="0" y="6"/>
                  </a:cubicBezTo>
                  <a:cubicBezTo>
                    <a:pt x="0" y="88"/>
                    <a:pt x="0" y="88"/>
                    <a:pt x="0" y="88"/>
                  </a:cubicBezTo>
                  <a:cubicBezTo>
                    <a:pt x="67" y="88"/>
                    <a:pt x="67" y="88"/>
                    <a:pt x="67" y="88"/>
                  </a:cubicBezTo>
                  <a:cubicBezTo>
                    <a:pt x="67" y="6"/>
                    <a:pt x="67" y="6"/>
                    <a:pt x="67" y="6"/>
                  </a:cubicBezTo>
                  <a:cubicBezTo>
                    <a:pt x="67" y="4"/>
                    <a:pt x="66" y="3"/>
                    <a:pt x="65" y="1"/>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7" name="Freeform 126"/>
            <p:cNvSpPr>
              <a:spLocks/>
            </p:cNvSpPr>
            <p:nvPr/>
          </p:nvSpPr>
          <p:spPr bwMode="auto">
            <a:xfrm>
              <a:off x="783" y="3368"/>
              <a:ext cx="55" cy="100"/>
            </a:xfrm>
            <a:custGeom>
              <a:avLst/>
              <a:gdLst>
                <a:gd name="T0" fmla="*/ 6 w 67"/>
                <a:gd name="T1" fmla="*/ 0 h 120"/>
                <a:gd name="T2" fmla="*/ 2 w 67"/>
                <a:gd name="T3" fmla="*/ 2 h 120"/>
                <a:gd name="T4" fmla="*/ 0 w 67"/>
                <a:gd name="T5" fmla="*/ 6 h 120"/>
                <a:gd name="T6" fmla="*/ 0 w 67"/>
                <a:gd name="T7" fmla="*/ 120 h 120"/>
                <a:gd name="T8" fmla="*/ 67 w 67"/>
                <a:gd name="T9" fmla="*/ 120 h 120"/>
                <a:gd name="T10" fmla="*/ 67 w 67"/>
                <a:gd name="T11" fmla="*/ 6 h 120"/>
                <a:gd name="T12" fmla="*/ 65 w 67"/>
                <a:gd name="T13" fmla="*/ 2 h 120"/>
                <a:gd name="T14" fmla="*/ 61 w 67"/>
                <a:gd name="T15" fmla="*/ 0 h 120"/>
                <a:gd name="T16" fmla="*/ 6 w 67"/>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20">
                  <a:moveTo>
                    <a:pt x="6" y="0"/>
                  </a:moveTo>
                  <a:cubicBezTo>
                    <a:pt x="4" y="0"/>
                    <a:pt x="3" y="0"/>
                    <a:pt x="2" y="2"/>
                  </a:cubicBezTo>
                  <a:cubicBezTo>
                    <a:pt x="0" y="3"/>
                    <a:pt x="0" y="4"/>
                    <a:pt x="0" y="6"/>
                  </a:cubicBezTo>
                  <a:cubicBezTo>
                    <a:pt x="0" y="120"/>
                    <a:pt x="0" y="120"/>
                    <a:pt x="0" y="120"/>
                  </a:cubicBezTo>
                  <a:cubicBezTo>
                    <a:pt x="67" y="120"/>
                    <a:pt x="67" y="120"/>
                    <a:pt x="67" y="120"/>
                  </a:cubicBezTo>
                  <a:cubicBezTo>
                    <a:pt x="67" y="6"/>
                    <a:pt x="67" y="6"/>
                    <a:pt x="67" y="6"/>
                  </a:cubicBezTo>
                  <a:cubicBezTo>
                    <a:pt x="67" y="4"/>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8" name="Freeform 127"/>
            <p:cNvSpPr>
              <a:spLocks/>
            </p:cNvSpPr>
            <p:nvPr/>
          </p:nvSpPr>
          <p:spPr bwMode="auto">
            <a:xfrm>
              <a:off x="851" y="3379"/>
              <a:ext cx="56" cy="89"/>
            </a:xfrm>
            <a:custGeom>
              <a:avLst/>
              <a:gdLst>
                <a:gd name="T0" fmla="*/ 6 w 67"/>
                <a:gd name="T1" fmla="*/ 0 h 107"/>
                <a:gd name="T2" fmla="*/ 2 w 67"/>
                <a:gd name="T3" fmla="*/ 2 h 107"/>
                <a:gd name="T4" fmla="*/ 0 w 67"/>
                <a:gd name="T5" fmla="*/ 6 h 107"/>
                <a:gd name="T6" fmla="*/ 0 w 67"/>
                <a:gd name="T7" fmla="*/ 107 h 107"/>
                <a:gd name="T8" fmla="*/ 67 w 67"/>
                <a:gd name="T9" fmla="*/ 107 h 107"/>
                <a:gd name="T10" fmla="*/ 67 w 67"/>
                <a:gd name="T11" fmla="*/ 6 h 107"/>
                <a:gd name="T12" fmla="*/ 65 w 67"/>
                <a:gd name="T13" fmla="*/ 2 h 107"/>
                <a:gd name="T14" fmla="*/ 61 w 67"/>
                <a:gd name="T15" fmla="*/ 0 h 107"/>
                <a:gd name="T16" fmla="*/ 6 w 67"/>
                <a:gd name="T17"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07">
                  <a:moveTo>
                    <a:pt x="6" y="0"/>
                  </a:moveTo>
                  <a:cubicBezTo>
                    <a:pt x="5" y="0"/>
                    <a:pt x="3" y="0"/>
                    <a:pt x="2" y="2"/>
                  </a:cubicBezTo>
                  <a:cubicBezTo>
                    <a:pt x="0" y="3"/>
                    <a:pt x="0" y="5"/>
                    <a:pt x="0" y="6"/>
                  </a:cubicBezTo>
                  <a:cubicBezTo>
                    <a:pt x="0" y="107"/>
                    <a:pt x="0" y="107"/>
                    <a:pt x="0" y="107"/>
                  </a:cubicBezTo>
                  <a:cubicBezTo>
                    <a:pt x="67" y="107"/>
                    <a:pt x="67" y="107"/>
                    <a:pt x="67" y="107"/>
                  </a:cubicBezTo>
                  <a:cubicBezTo>
                    <a:pt x="67" y="6"/>
                    <a:pt x="67" y="6"/>
                    <a:pt x="67" y="6"/>
                  </a:cubicBezTo>
                  <a:cubicBezTo>
                    <a:pt x="67" y="5"/>
                    <a:pt x="66" y="3"/>
                    <a:pt x="65" y="2"/>
                  </a:cubicBezTo>
                  <a:cubicBezTo>
                    <a:pt x="64" y="0"/>
                    <a:pt x="62" y="0"/>
                    <a:pt x="61" y="0"/>
                  </a:cubicBez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29" name="Freeform 128"/>
            <p:cNvSpPr>
              <a:spLocks/>
            </p:cNvSpPr>
            <p:nvPr/>
          </p:nvSpPr>
          <p:spPr bwMode="auto">
            <a:xfrm>
              <a:off x="919" y="3337"/>
              <a:ext cx="56" cy="131"/>
            </a:xfrm>
            <a:custGeom>
              <a:avLst/>
              <a:gdLst>
                <a:gd name="T0" fmla="*/ 6 w 67"/>
                <a:gd name="T1" fmla="*/ 0 h 158"/>
                <a:gd name="T2" fmla="*/ 2 w 67"/>
                <a:gd name="T3" fmla="*/ 1 h 158"/>
                <a:gd name="T4" fmla="*/ 0 w 67"/>
                <a:gd name="T5" fmla="*/ 6 h 158"/>
                <a:gd name="T6" fmla="*/ 0 w 67"/>
                <a:gd name="T7" fmla="*/ 158 h 158"/>
                <a:gd name="T8" fmla="*/ 67 w 67"/>
                <a:gd name="T9" fmla="*/ 158 h 158"/>
                <a:gd name="T10" fmla="*/ 67 w 67"/>
                <a:gd name="T11" fmla="*/ 6 h 158"/>
                <a:gd name="T12" fmla="*/ 65 w 67"/>
                <a:gd name="T13" fmla="*/ 1 h 158"/>
                <a:gd name="T14" fmla="*/ 61 w 67"/>
                <a:gd name="T15" fmla="*/ 0 h 158"/>
                <a:gd name="T16" fmla="*/ 6 w 67"/>
                <a:gd name="T1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58">
                  <a:moveTo>
                    <a:pt x="6" y="0"/>
                  </a:moveTo>
                  <a:cubicBezTo>
                    <a:pt x="5" y="0"/>
                    <a:pt x="3" y="0"/>
                    <a:pt x="2" y="1"/>
                  </a:cubicBezTo>
                  <a:cubicBezTo>
                    <a:pt x="0" y="3"/>
                    <a:pt x="0" y="4"/>
                    <a:pt x="0" y="6"/>
                  </a:cubicBezTo>
                  <a:cubicBezTo>
                    <a:pt x="0" y="158"/>
                    <a:pt x="0" y="158"/>
                    <a:pt x="0" y="158"/>
                  </a:cubicBezTo>
                  <a:cubicBezTo>
                    <a:pt x="67" y="158"/>
                    <a:pt x="67" y="158"/>
                    <a:pt x="67" y="158"/>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30" name="Freeform 129"/>
            <p:cNvSpPr>
              <a:spLocks/>
            </p:cNvSpPr>
            <p:nvPr/>
          </p:nvSpPr>
          <p:spPr bwMode="auto">
            <a:xfrm>
              <a:off x="987" y="3284"/>
              <a:ext cx="56" cy="184"/>
            </a:xfrm>
            <a:custGeom>
              <a:avLst/>
              <a:gdLst>
                <a:gd name="T0" fmla="*/ 6 w 67"/>
                <a:gd name="T1" fmla="*/ 0 h 222"/>
                <a:gd name="T2" fmla="*/ 2 w 67"/>
                <a:gd name="T3" fmla="*/ 1 h 222"/>
                <a:gd name="T4" fmla="*/ 0 w 67"/>
                <a:gd name="T5" fmla="*/ 6 h 222"/>
                <a:gd name="T6" fmla="*/ 0 w 67"/>
                <a:gd name="T7" fmla="*/ 222 h 222"/>
                <a:gd name="T8" fmla="*/ 67 w 67"/>
                <a:gd name="T9" fmla="*/ 222 h 222"/>
                <a:gd name="T10" fmla="*/ 67 w 67"/>
                <a:gd name="T11" fmla="*/ 6 h 222"/>
                <a:gd name="T12" fmla="*/ 65 w 67"/>
                <a:gd name="T13" fmla="*/ 1 h 222"/>
                <a:gd name="T14" fmla="*/ 61 w 67"/>
                <a:gd name="T15" fmla="*/ 0 h 222"/>
                <a:gd name="T16" fmla="*/ 6 w 67"/>
                <a:gd name="T17"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22">
                  <a:moveTo>
                    <a:pt x="6" y="0"/>
                  </a:moveTo>
                  <a:cubicBezTo>
                    <a:pt x="5" y="0"/>
                    <a:pt x="3" y="0"/>
                    <a:pt x="2" y="1"/>
                  </a:cubicBezTo>
                  <a:cubicBezTo>
                    <a:pt x="1" y="3"/>
                    <a:pt x="0" y="4"/>
                    <a:pt x="0" y="6"/>
                  </a:cubicBezTo>
                  <a:cubicBezTo>
                    <a:pt x="0" y="222"/>
                    <a:pt x="0" y="222"/>
                    <a:pt x="0" y="222"/>
                  </a:cubicBezTo>
                  <a:cubicBezTo>
                    <a:pt x="67" y="222"/>
                    <a:pt x="67" y="222"/>
                    <a:pt x="67" y="222"/>
                  </a:cubicBezTo>
                  <a:cubicBezTo>
                    <a:pt x="67" y="6"/>
                    <a:pt x="67" y="6"/>
                    <a:pt x="67" y="6"/>
                  </a:cubicBezTo>
                  <a:cubicBezTo>
                    <a:pt x="67" y="4"/>
                    <a:pt x="66" y="3"/>
                    <a:pt x="65" y="1"/>
                  </a:cubicBezTo>
                  <a:cubicBezTo>
                    <a:pt x="64" y="0"/>
                    <a:pt x="62" y="0"/>
                    <a:pt x="61" y="0"/>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sp>
          <p:nvSpPr>
            <p:cNvPr id="31" name="Freeform 130"/>
            <p:cNvSpPr>
              <a:spLocks/>
            </p:cNvSpPr>
            <p:nvPr/>
          </p:nvSpPr>
          <p:spPr bwMode="auto">
            <a:xfrm>
              <a:off x="610" y="3178"/>
              <a:ext cx="475" cy="289"/>
            </a:xfrm>
            <a:custGeom>
              <a:avLst/>
              <a:gdLst>
                <a:gd name="T0" fmla="*/ 572 w 572"/>
                <a:gd name="T1" fmla="*/ 7 h 347"/>
                <a:gd name="T2" fmla="*/ 571 w 572"/>
                <a:gd name="T3" fmla="*/ 2 h 347"/>
                <a:gd name="T4" fmla="*/ 567 w 572"/>
                <a:gd name="T5" fmla="*/ 1 h 347"/>
                <a:gd name="T6" fmla="*/ 500 w 572"/>
                <a:gd name="T7" fmla="*/ 20 h 347"/>
                <a:gd name="T8" fmla="*/ 497 w 572"/>
                <a:gd name="T9" fmla="*/ 23 h 347"/>
                <a:gd name="T10" fmla="*/ 498 w 572"/>
                <a:gd name="T11" fmla="*/ 27 h 347"/>
                <a:gd name="T12" fmla="*/ 506 w 572"/>
                <a:gd name="T13" fmla="*/ 37 h 347"/>
                <a:gd name="T14" fmla="*/ 302 w 572"/>
                <a:gd name="T15" fmla="*/ 196 h 347"/>
                <a:gd name="T16" fmla="*/ 190 w 572"/>
                <a:gd name="T17" fmla="*/ 148 h 347"/>
                <a:gd name="T18" fmla="*/ 2 w 572"/>
                <a:gd name="T19" fmla="*/ 327 h 347"/>
                <a:gd name="T20" fmla="*/ 0 w 572"/>
                <a:gd name="T21" fmla="*/ 331 h 347"/>
                <a:gd name="T22" fmla="*/ 2 w 572"/>
                <a:gd name="T23" fmla="*/ 336 h 347"/>
                <a:gd name="T24" fmla="*/ 10 w 572"/>
                <a:gd name="T25" fmla="*/ 345 h 347"/>
                <a:gd name="T26" fmla="*/ 15 w 572"/>
                <a:gd name="T27" fmla="*/ 347 h 347"/>
                <a:gd name="T28" fmla="*/ 19 w 572"/>
                <a:gd name="T29" fmla="*/ 345 h 347"/>
                <a:gd name="T30" fmla="*/ 195 w 572"/>
                <a:gd name="T31" fmla="*/ 178 h 347"/>
                <a:gd name="T32" fmla="*/ 306 w 572"/>
                <a:gd name="T33" fmla="*/ 225 h 347"/>
                <a:gd name="T34" fmla="*/ 521 w 572"/>
                <a:gd name="T35" fmla="*/ 57 h 347"/>
                <a:gd name="T36" fmla="*/ 529 w 572"/>
                <a:gd name="T37" fmla="*/ 68 h 347"/>
                <a:gd name="T38" fmla="*/ 533 w 572"/>
                <a:gd name="T39" fmla="*/ 69 h 347"/>
                <a:gd name="T40" fmla="*/ 536 w 572"/>
                <a:gd name="T41" fmla="*/ 67 h 347"/>
                <a:gd name="T42" fmla="*/ 572 w 572"/>
                <a:gd name="T43" fmla="*/ 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2" h="347">
                  <a:moveTo>
                    <a:pt x="572" y="7"/>
                  </a:moveTo>
                  <a:cubicBezTo>
                    <a:pt x="572" y="5"/>
                    <a:pt x="572" y="4"/>
                    <a:pt x="571" y="2"/>
                  </a:cubicBezTo>
                  <a:cubicBezTo>
                    <a:pt x="570" y="1"/>
                    <a:pt x="568" y="0"/>
                    <a:pt x="567" y="1"/>
                  </a:cubicBezTo>
                  <a:cubicBezTo>
                    <a:pt x="500" y="20"/>
                    <a:pt x="500" y="20"/>
                    <a:pt x="500" y="20"/>
                  </a:cubicBezTo>
                  <a:cubicBezTo>
                    <a:pt x="498" y="21"/>
                    <a:pt x="497" y="22"/>
                    <a:pt x="497" y="23"/>
                  </a:cubicBezTo>
                  <a:cubicBezTo>
                    <a:pt x="496" y="25"/>
                    <a:pt x="497" y="26"/>
                    <a:pt x="498" y="27"/>
                  </a:cubicBezTo>
                  <a:cubicBezTo>
                    <a:pt x="506" y="37"/>
                    <a:pt x="506" y="37"/>
                    <a:pt x="506" y="37"/>
                  </a:cubicBezTo>
                  <a:cubicBezTo>
                    <a:pt x="302" y="196"/>
                    <a:pt x="302" y="196"/>
                    <a:pt x="302" y="196"/>
                  </a:cubicBezTo>
                  <a:cubicBezTo>
                    <a:pt x="190" y="148"/>
                    <a:pt x="190" y="148"/>
                    <a:pt x="190" y="148"/>
                  </a:cubicBezTo>
                  <a:cubicBezTo>
                    <a:pt x="2" y="327"/>
                    <a:pt x="2" y="327"/>
                    <a:pt x="2" y="327"/>
                  </a:cubicBezTo>
                  <a:cubicBezTo>
                    <a:pt x="1" y="328"/>
                    <a:pt x="0" y="329"/>
                    <a:pt x="0" y="331"/>
                  </a:cubicBezTo>
                  <a:cubicBezTo>
                    <a:pt x="0" y="333"/>
                    <a:pt x="0" y="334"/>
                    <a:pt x="2" y="336"/>
                  </a:cubicBezTo>
                  <a:cubicBezTo>
                    <a:pt x="10" y="345"/>
                    <a:pt x="10" y="345"/>
                    <a:pt x="10" y="345"/>
                  </a:cubicBezTo>
                  <a:cubicBezTo>
                    <a:pt x="11" y="346"/>
                    <a:pt x="13" y="347"/>
                    <a:pt x="15" y="347"/>
                  </a:cubicBezTo>
                  <a:cubicBezTo>
                    <a:pt x="16" y="347"/>
                    <a:pt x="18" y="346"/>
                    <a:pt x="19" y="345"/>
                  </a:cubicBezTo>
                  <a:cubicBezTo>
                    <a:pt x="195" y="178"/>
                    <a:pt x="195" y="178"/>
                    <a:pt x="195" y="178"/>
                  </a:cubicBezTo>
                  <a:cubicBezTo>
                    <a:pt x="306" y="225"/>
                    <a:pt x="306" y="225"/>
                    <a:pt x="306" y="225"/>
                  </a:cubicBezTo>
                  <a:cubicBezTo>
                    <a:pt x="521" y="57"/>
                    <a:pt x="521" y="57"/>
                    <a:pt x="521" y="57"/>
                  </a:cubicBezTo>
                  <a:cubicBezTo>
                    <a:pt x="529" y="68"/>
                    <a:pt x="529" y="68"/>
                    <a:pt x="529" y="68"/>
                  </a:cubicBezTo>
                  <a:cubicBezTo>
                    <a:pt x="530" y="69"/>
                    <a:pt x="531" y="69"/>
                    <a:pt x="533" y="69"/>
                  </a:cubicBezTo>
                  <a:cubicBezTo>
                    <a:pt x="534" y="69"/>
                    <a:pt x="535" y="68"/>
                    <a:pt x="536" y="67"/>
                  </a:cubicBezTo>
                  <a:lnTo>
                    <a:pt x="57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zh-CN" altLang="en-US">
                <a:solidFill>
                  <a:srgbClr val="FFFFFF"/>
                </a:solidFill>
              </a:endParaRPr>
            </a:p>
          </p:txBody>
        </p:sp>
      </p:grpSp>
      <p:sp>
        <p:nvSpPr>
          <p:cNvPr id="32" name="等腰三角形 39"/>
          <p:cNvSpPr/>
          <p:nvPr/>
        </p:nvSpPr>
        <p:spPr>
          <a:xfrm rot="10800000">
            <a:off x="5578538" y="2886910"/>
            <a:ext cx="1034923" cy="200778"/>
          </a:xfrm>
          <a:prstGeom prst="triangle">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3" name="矩形 32"/>
          <p:cNvSpPr/>
          <p:nvPr/>
        </p:nvSpPr>
        <p:spPr>
          <a:xfrm>
            <a:off x="2209874" y="4570200"/>
            <a:ext cx="2402347" cy="369332"/>
          </a:xfrm>
          <a:prstGeom prst="rect">
            <a:avLst/>
          </a:prstGeom>
        </p:spPr>
        <p:txBody>
          <a:bodyPr wrap="square">
            <a:spAutoFit/>
          </a:bodyPr>
          <a:lstStyle/>
          <a:p>
            <a:pPr algn="ctr"/>
            <a:r>
              <a:rPr lang="zh-CN" altLang="zh-CN" b="1" dirty="0"/>
              <a:t>在线编译器</a:t>
            </a:r>
            <a:endParaRPr lang="zh-CN" altLang="en-US" sz="2000" b="1" dirty="0">
              <a:solidFill>
                <a:srgbClr val="000000">
                  <a:lumMod val="85000"/>
                  <a:lumOff val="15000"/>
                </a:srgbClr>
              </a:solidFill>
              <a:latin typeface="Microsoft YaHei" charset="0"/>
              <a:ea typeface="Microsoft YaHei" charset="0"/>
              <a:cs typeface="Microsoft YaHei" charset="0"/>
            </a:endParaRPr>
          </a:p>
        </p:txBody>
      </p:sp>
      <p:sp>
        <p:nvSpPr>
          <p:cNvPr id="34" name="矩形 33"/>
          <p:cNvSpPr/>
          <p:nvPr/>
        </p:nvSpPr>
        <p:spPr>
          <a:xfrm>
            <a:off x="1361957" y="4857077"/>
            <a:ext cx="4021047" cy="1192634"/>
          </a:xfrm>
          <a:prstGeom prst="rect">
            <a:avLst/>
          </a:prstGeom>
        </p:spPr>
        <p:txBody>
          <a:bodyPr wrap="square">
            <a:spAutoFit/>
          </a:bodyPr>
          <a:lstStyle/>
          <a:p>
            <a:pPr algn="ctr">
              <a:lnSpc>
                <a:spcPct val="130000"/>
              </a:lnSpc>
            </a:pPr>
            <a:r>
              <a:rPr lang="zh-CN" altLang="en-US" sz="1100" b="1" dirty="0">
                <a:solidFill>
                  <a:srgbClr val="000000">
                    <a:lumMod val="85000"/>
                    <a:lumOff val="15000"/>
                  </a:srgbClr>
                </a:solidFill>
                <a:latin typeface="Microsoft YaHei" charset="0"/>
                <a:ea typeface="Microsoft YaHei" charset="0"/>
                <a:cs typeface="Microsoft YaHei" charset="0"/>
              </a:rPr>
              <a:t>在线编译器是指在不需要安装任何的编译环境和软件的情况下，就能够编写、编译并执行程序。用户不需要承担传统编译器所带来的内存消耗、硬盘存储空间的消耗就能开始快速编写程序。用户还可以到任何一个可以上网的 </a:t>
            </a:r>
            <a:r>
              <a:rPr lang="en-US" altLang="zh-CN" sz="1100" b="1" dirty="0">
                <a:solidFill>
                  <a:srgbClr val="000000">
                    <a:lumMod val="85000"/>
                    <a:lumOff val="15000"/>
                  </a:srgbClr>
                </a:solidFill>
                <a:latin typeface="Microsoft YaHei" charset="0"/>
                <a:ea typeface="Microsoft YaHei" charset="0"/>
                <a:cs typeface="Microsoft YaHei" charset="0"/>
              </a:rPr>
              <a:t>PC </a:t>
            </a:r>
            <a:r>
              <a:rPr lang="zh-CN" altLang="en-US" sz="1100" b="1" dirty="0">
                <a:solidFill>
                  <a:srgbClr val="000000">
                    <a:lumMod val="85000"/>
                    <a:lumOff val="15000"/>
                  </a:srgbClr>
                </a:solidFill>
                <a:latin typeface="Microsoft YaHei" charset="0"/>
                <a:ea typeface="Microsoft YaHei" charset="0"/>
                <a:cs typeface="Microsoft YaHei" charset="0"/>
              </a:rPr>
              <a:t>上编写代码，不需要费时去安装和配置传统的编译环境</a:t>
            </a:r>
          </a:p>
        </p:txBody>
      </p:sp>
      <p:sp>
        <p:nvSpPr>
          <p:cNvPr id="37" name="矩形 36"/>
          <p:cNvSpPr/>
          <p:nvPr/>
        </p:nvSpPr>
        <p:spPr>
          <a:xfrm>
            <a:off x="7764085" y="4505141"/>
            <a:ext cx="2402347" cy="400110"/>
          </a:xfrm>
          <a:prstGeom prst="rect">
            <a:avLst/>
          </a:prstGeom>
        </p:spPr>
        <p:txBody>
          <a:bodyPr wrap="square">
            <a:spAutoFit/>
          </a:bodyPr>
          <a:lstStyle/>
          <a:p>
            <a:pPr algn="ctr"/>
            <a:r>
              <a:rPr lang="zh-CN" altLang="en-US" sz="2000" b="1" dirty="0">
                <a:solidFill>
                  <a:srgbClr val="000000">
                    <a:lumMod val="85000"/>
                    <a:lumOff val="15000"/>
                  </a:srgbClr>
                </a:solidFill>
                <a:latin typeface="Microsoft YaHei" charset="0"/>
                <a:ea typeface="Microsoft YaHei" charset="0"/>
                <a:cs typeface="Microsoft YaHei" charset="0"/>
              </a:rPr>
              <a:t>词云</a:t>
            </a:r>
          </a:p>
        </p:txBody>
      </p:sp>
      <p:sp>
        <p:nvSpPr>
          <p:cNvPr id="38" name="矩形 37"/>
          <p:cNvSpPr/>
          <p:nvPr/>
        </p:nvSpPr>
        <p:spPr>
          <a:xfrm>
            <a:off x="6842243" y="4871769"/>
            <a:ext cx="4084568" cy="951158"/>
          </a:xfrm>
          <a:prstGeom prst="rect">
            <a:avLst/>
          </a:prstGeom>
        </p:spPr>
        <p:txBody>
          <a:bodyPr wrap="square">
            <a:spAutoFit/>
          </a:bodyPr>
          <a:lstStyle/>
          <a:p>
            <a:pPr algn="ctr">
              <a:lnSpc>
                <a:spcPct val="130000"/>
              </a:lnSpc>
            </a:pPr>
            <a:r>
              <a:rPr lang="zh-CN" altLang="en-US" sz="1100" b="1" dirty="0">
                <a:solidFill>
                  <a:srgbClr val="000000">
                    <a:lumMod val="85000"/>
                    <a:lumOff val="15000"/>
                  </a:srgbClr>
                </a:solidFill>
                <a:latin typeface="Microsoft YaHei" charset="0"/>
                <a:ea typeface="Microsoft YaHei" charset="0"/>
                <a:cs typeface="Microsoft YaHei" charset="0"/>
              </a:rPr>
              <a:t>“词云”就是对文本中出现频率较高的“关键词”予以视觉上的突出，形成“关键词云层”或“关键词渲染”（即词云图），从而过滤掉大量的文本信息，使浏览网页者只要一眼扫过文本就可以领略文本的主旨。</a:t>
            </a:r>
          </a:p>
        </p:txBody>
      </p:sp>
      <p:sp>
        <p:nvSpPr>
          <p:cNvPr id="39" name="文本框 38"/>
          <p:cNvSpPr txBox="1"/>
          <p:nvPr/>
        </p:nvSpPr>
        <p:spPr>
          <a:xfrm>
            <a:off x="806612" y="1553777"/>
            <a:ext cx="2109873" cy="1015663"/>
          </a:xfrm>
          <a:prstGeom prst="rect">
            <a:avLst/>
          </a:prstGeom>
          <a:noFill/>
        </p:spPr>
        <p:txBody>
          <a:bodyPr wrap="none" rtlCol="0">
            <a:spAutoFit/>
          </a:bodyPr>
          <a:lstStyle/>
          <a:p>
            <a:r>
              <a:rPr lang="en-US" altLang="zh-CN" sz="6000" dirty="0">
                <a:solidFill>
                  <a:srgbClr val="000000">
                    <a:lumMod val="85000"/>
                    <a:lumOff val="15000"/>
                  </a:srgbClr>
                </a:solidFill>
                <a:latin typeface="Microsoft YaHei" charset="0"/>
                <a:ea typeface="Microsoft YaHei" charset="0"/>
                <a:cs typeface="Microsoft YaHei" charset="0"/>
              </a:rPr>
              <a:t>TITLE</a:t>
            </a:r>
            <a:endParaRPr lang="zh-CN" altLang="en-US" sz="6000" dirty="0">
              <a:solidFill>
                <a:srgbClr val="000000">
                  <a:lumMod val="85000"/>
                  <a:lumOff val="15000"/>
                </a:srgbClr>
              </a:solidFill>
              <a:latin typeface="Microsoft YaHei" charset="0"/>
              <a:ea typeface="Microsoft YaHei" charset="0"/>
              <a:cs typeface="Microsoft YaHei" charset="0"/>
            </a:endParaRPr>
          </a:p>
        </p:txBody>
      </p:sp>
      <p:sp>
        <p:nvSpPr>
          <p:cNvPr id="40" name="矩形 39"/>
          <p:cNvSpPr/>
          <p:nvPr/>
        </p:nvSpPr>
        <p:spPr>
          <a:xfrm>
            <a:off x="3479567" y="1547694"/>
            <a:ext cx="8177092" cy="1341521"/>
          </a:xfrm>
          <a:prstGeom prst="rect">
            <a:avLst/>
          </a:prstGeom>
        </p:spPr>
        <p:txBody>
          <a:bodyPr wrap="square">
            <a:spAutoFit/>
          </a:bodyPr>
          <a:lstStyle/>
          <a:p>
            <a:pPr defTabSz="609585">
              <a:lnSpc>
                <a:spcPct val="130000"/>
              </a:lnSpc>
            </a:pPr>
            <a:r>
              <a:rPr lang="zh-CN" altLang="en-US" sz="1600" dirty="0">
                <a:solidFill>
                  <a:srgbClr val="000000">
                    <a:lumMod val="85000"/>
                    <a:lumOff val="15000"/>
                  </a:srgbClr>
                </a:solidFill>
                <a:latin typeface="微软雅黑" charset="0"/>
                <a:ea typeface="微软雅黑" charset="0"/>
              </a:rPr>
              <a:t>基于</a:t>
            </a:r>
            <a:r>
              <a:rPr lang="en-US" altLang="zh-CN" sz="1600" dirty="0">
                <a:solidFill>
                  <a:srgbClr val="000000">
                    <a:lumMod val="85000"/>
                    <a:lumOff val="15000"/>
                  </a:srgbClr>
                </a:solidFill>
                <a:latin typeface="微软雅黑" charset="0"/>
                <a:ea typeface="微软雅黑" charset="0"/>
              </a:rPr>
              <a:t>Web</a:t>
            </a:r>
            <a:r>
              <a:rPr lang="zh-CN" altLang="en-US" sz="1600" dirty="0">
                <a:solidFill>
                  <a:srgbClr val="000000">
                    <a:lumMod val="85000"/>
                    <a:lumOff val="15000"/>
                  </a:srgbClr>
                </a:solidFill>
                <a:latin typeface="微软雅黑" charset="0"/>
                <a:ea typeface="微软雅黑" charset="0"/>
              </a:rPr>
              <a:t>的编程教学演示系统主要用于实现用户在线编辑代码并显示编译结果、提交</a:t>
            </a:r>
            <a:r>
              <a:rPr lang="en-US" altLang="zh-CN" sz="1600" dirty="0">
                <a:solidFill>
                  <a:srgbClr val="000000">
                    <a:lumMod val="85000"/>
                    <a:lumOff val="15000"/>
                  </a:srgbClr>
                </a:solidFill>
                <a:latin typeface="微软雅黑" charset="0"/>
                <a:ea typeface="微软雅黑" charset="0"/>
              </a:rPr>
              <a:t>Pdf</a:t>
            </a:r>
            <a:r>
              <a:rPr lang="zh-CN" altLang="en-US" sz="1600" dirty="0">
                <a:solidFill>
                  <a:srgbClr val="000000">
                    <a:lumMod val="85000"/>
                    <a:lumOff val="15000"/>
                  </a:srgbClr>
                </a:solidFill>
                <a:latin typeface="微软雅黑" charset="0"/>
                <a:ea typeface="微软雅黑" charset="0"/>
              </a:rPr>
              <a:t>文件提取关键词生成相应的词云帮助用户了解文件的关键内容、提交</a:t>
            </a:r>
            <a:r>
              <a:rPr lang="en-US" altLang="zh-CN" sz="1600" dirty="0">
                <a:solidFill>
                  <a:srgbClr val="000000">
                    <a:lumMod val="85000"/>
                    <a:lumOff val="15000"/>
                  </a:srgbClr>
                </a:solidFill>
                <a:latin typeface="微软雅黑" charset="0"/>
                <a:ea typeface="微软雅黑" charset="0"/>
              </a:rPr>
              <a:t>Pdf/Ppt</a:t>
            </a:r>
            <a:r>
              <a:rPr lang="zh-CN" altLang="en-US" sz="1600" dirty="0">
                <a:solidFill>
                  <a:srgbClr val="000000">
                    <a:lumMod val="85000"/>
                    <a:lumOff val="15000"/>
                  </a:srgbClr>
                </a:solidFill>
                <a:latin typeface="微软雅黑" charset="0"/>
                <a:ea typeface="微软雅黑" charset="0"/>
              </a:rPr>
              <a:t>文件转换成</a:t>
            </a:r>
            <a:r>
              <a:rPr lang="en-US" altLang="zh-CN" sz="1600" dirty="0">
                <a:solidFill>
                  <a:srgbClr val="000000">
                    <a:lumMod val="85000"/>
                    <a:lumOff val="15000"/>
                  </a:srgbClr>
                </a:solidFill>
                <a:latin typeface="微软雅黑" charset="0"/>
                <a:ea typeface="微软雅黑" charset="0"/>
              </a:rPr>
              <a:t>html</a:t>
            </a:r>
            <a:r>
              <a:rPr lang="zh-CN" altLang="en-US" sz="1600" dirty="0">
                <a:solidFill>
                  <a:srgbClr val="000000">
                    <a:lumMod val="85000"/>
                    <a:lumOff val="15000"/>
                  </a:srgbClr>
                </a:solidFill>
                <a:latin typeface="微软雅黑" charset="0"/>
                <a:ea typeface="微软雅黑" charset="0"/>
              </a:rPr>
              <a:t>的功能，根据系统要实现的功能可以把系统划分为在线编译部分、词云生成部分、</a:t>
            </a:r>
            <a:r>
              <a:rPr lang="en-US" altLang="zh-CN" sz="1600" dirty="0">
                <a:solidFill>
                  <a:srgbClr val="000000">
                    <a:lumMod val="85000"/>
                    <a:lumOff val="15000"/>
                  </a:srgbClr>
                </a:solidFill>
                <a:latin typeface="微软雅黑" charset="0"/>
                <a:ea typeface="微软雅黑" charset="0"/>
              </a:rPr>
              <a:t>Pdf/Ppt</a:t>
            </a:r>
            <a:r>
              <a:rPr lang="zh-CN" altLang="en-US" sz="1600" dirty="0">
                <a:solidFill>
                  <a:srgbClr val="000000">
                    <a:lumMod val="85000"/>
                    <a:lumOff val="15000"/>
                  </a:srgbClr>
                </a:solidFill>
                <a:latin typeface="微软雅黑" charset="0"/>
                <a:ea typeface="微软雅黑" charset="0"/>
              </a:rPr>
              <a:t>课件转换三个主要部分</a:t>
            </a:r>
            <a:r>
              <a:rPr lang="zh-CN" altLang="en-US" sz="1200" dirty="0">
                <a:solidFill>
                  <a:srgbClr val="000000">
                    <a:lumMod val="85000"/>
                    <a:lumOff val="15000"/>
                  </a:srgbClr>
                </a:solidFill>
                <a:latin typeface="微软雅黑" charset="0"/>
                <a:ea typeface="微软雅黑" charset="0"/>
              </a:rPr>
              <a:t>。</a:t>
            </a:r>
          </a:p>
        </p:txBody>
      </p:sp>
      <p:cxnSp>
        <p:nvCxnSpPr>
          <p:cNvPr id="41" name="直接连接符 49"/>
          <p:cNvCxnSpPr/>
          <p:nvPr/>
        </p:nvCxnSpPr>
        <p:spPr>
          <a:xfrm>
            <a:off x="3147461" y="1626405"/>
            <a:ext cx="0" cy="81253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99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PART1</a:t>
            </a:r>
            <a:r>
              <a:rPr kumimoji="1" lang="zh-CN" altLang="en-US" dirty="0"/>
              <a:t>选题背</a:t>
            </a:r>
            <a:r>
              <a:rPr kumimoji="1" lang="zh-CN" altLang="en-US" dirty="0" smtClean="0"/>
              <a:t>景及意义</a:t>
            </a:r>
            <a:endParaRPr kumimoji="1" lang="zh-CN" altLang="en-US" dirty="0"/>
          </a:p>
        </p:txBody>
      </p:sp>
      <p:sp>
        <p:nvSpPr>
          <p:cNvPr id="3" name="矩形 2"/>
          <p:cNvSpPr/>
          <p:nvPr/>
        </p:nvSpPr>
        <p:spPr>
          <a:xfrm>
            <a:off x="688620" y="4577354"/>
            <a:ext cx="3741339" cy="523220"/>
          </a:xfrm>
          <a:prstGeom prst="rect">
            <a:avLst/>
          </a:prstGeom>
        </p:spPr>
        <p:txBody>
          <a:bodyPr wrap="square">
            <a:spAutoFit/>
          </a:bodyPr>
          <a:lstStyle/>
          <a:p>
            <a:pPr algn="ctr"/>
            <a:r>
              <a:rPr lang="zh-CN" altLang="en-US" sz="2800" b="1" dirty="0" smtClean="0">
                <a:solidFill>
                  <a:srgbClr val="000000">
                    <a:lumMod val="85000"/>
                    <a:lumOff val="15000"/>
                  </a:srgbClr>
                </a:solidFill>
                <a:latin typeface="Microsoft YaHei" charset="0"/>
                <a:ea typeface="Microsoft YaHei" charset="0"/>
                <a:cs typeface="Microsoft YaHei" charset="0"/>
              </a:rPr>
              <a:t>词云</a:t>
            </a:r>
            <a:endParaRPr lang="zh-CN" altLang="en-US" sz="2800" b="1" dirty="0">
              <a:solidFill>
                <a:srgbClr val="000000">
                  <a:lumMod val="85000"/>
                  <a:lumOff val="15000"/>
                </a:srgbClr>
              </a:solidFill>
              <a:latin typeface="Microsoft YaHei" charset="0"/>
              <a:ea typeface="Microsoft YaHei" charset="0"/>
              <a:cs typeface="Microsoft YaHei" charset="0"/>
            </a:endParaRPr>
          </a:p>
        </p:txBody>
      </p:sp>
      <p:sp>
        <p:nvSpPr>
          <p:cNvPr id="4" name="矩形 3"/>
          <p:cNvSpPr/>
          <p:nvPr/>
        </p:nvSpPr>
        <p:spPr>
          <a:xfrm>
            <a:off x="677505" y="5117732"/>
            <a:ext cx="5545495" cy="1372683"/>
          </a:xfrm>
          <a:prstGeom prst="rect">
            <a:avLst/>
          </a:prstGeom>
        </p:spPr>
        <p:txBody>
          <a:bodyPr wrap="square">
            <a:spAutoFit/>
          </a:bodyPr>
          <a:lstStyle/>
          <a:p>
            <a:pPr algn="just">
              <a:lnSpc>
                <a:spcPct val="130000"/>
              </a:lnSpc>
            </a:pPr>
            <a:r>
              <a:rPr lang="zh-CN" altLang="en-US" sz="1600" dirty="0">
                <a:solidFill>
                  <a:srgbClr val="000000">
                    <a:lumMod val="85000"/>
                    <a:lumOff val="15000"/>
                  </a:srgbClr>
                </a:solidFill>
                <a:latin typeface="微软雅黑" charset="0"/>
                <a:ea typeface="微软雅黑" charset="0"/>
              </a:rPr>
              <a:t>现如</a:t>
            </a:r>
            <a:r>
              <a:rPr lang="zh-CN" altLang="en-US" sz="1600" dirty="0" smtClean="0">
                <a:solidFill>
                  <a:srgbClr val="000000">
                    <a:lumMod val="85000"/>
                    <a:lumOff val="15000"/>
                  </a:srgbClr>
                </a:solidFill>
                <a:latin typeface="微软雅黑" charset="0"/>
                <a:ea typeface="微软雅黑" charset="0"/>
              </a:rPr>
              <a:t>今大部分的在线词云生成工具都需要手动输入文字提交生成，不支持文本文件（如</a:t>
            </a:r>
            <a:r>
              <a:rPr lang="en-US" altLang="zh-CN" sz="1600" dirty="0" smtClean="0">
                <a:solidFill>
                  <a:srgbClr val="000000">
                    <a:lumMod val="85000"/>
                    <a:lumOff val="15000"/>
                  </a:srgbClr>
                </a:solidFill>
                <a:latin typeface="微软雅黑" charset="0"/>
                <a:ea typeface="微软雅黑" charset="0"/>
              </a:rPr>
              <a:t>Pdf</a:t>
            </a:r>
            <a:r>
              <a:rPr lang="zh-CN" altLang="en-US" sz="1600" dirty="0" smtClean="0">
                <a:solidFill>
                  <a:srgbClr val="000000">
                    <a:lumMod val="85000"/>
                    <a:lumOff val="15000"/>
                  </a:srgbClr>
                </a:solidFill>
                <a:latin typeface="微软雅黑" charset="0"/>
                <a:ea typeface="微软雅黑" charset="0"/>
              </a:rPr>
              <a:t>文件）提取文件生成词云，</a:t>
            </a:r>
            <a:endParaRPr lang="en-US" altLang="zh-CN" sz="1600" dirty="0" smtClean="0">
              <a:solidFill>
                <a:srgbClr val="000000">
                  <a:lumMod val="85000"/>
                  <a:lumOff val="15000"/>
                </a:srgbClr>
              </a:solidFill>
              <a:latin typeface="微软雅黑" charset="0"/>
              <a:ea typeface="微软雅黑" charset="0"/>
            </a:endParaRPr>
          </a:p>
          <a:p>
            <a:pPr algn="just">
              <a:lnSpc>
                <a:spcPct val="130000"/>
              </a:lnSpc>
            </a:pPr>
            <a:r>
              <a:rPr lang="zh-CN" altLang="en-US" sz="1600" dirty="0">
                <a:solidFill>
                  <a:srgbClr val="000000">
                    <a:lumMod val="85000"/>
                    <a:lumOff val="15000"/>
                  </a:srgbClr>
                </a:solidFill>
                <a:latin typeface="微软雅黑" charset="0"/>
                <a:ea typeface="微软雅黑" charset="0"/>
              </a:rPr>
              <a:t>本系</a:t>
            </a:r>
            <a:r>
              <a:rPr lang="zh-CN" altLang="en-US" sz="1600" dirty="0" smtClean="0">
                <a:solidFill>
                  <a:srgbClr val="000000">
                    <a:lumMod val="85000"/>
                    <a:lumOff val="15000"/>
                  </a:srgbClr>
                </a:solidFill>
                <a:latin typeface="微软雅黑" charset="0"/>
                <a:ea typeface="微软雅黑" charset="0"/>
              </a:rPr>
              <a:t>统提供提交</a:t>
            </a:r>
            <a:r>
              <a:rPr lang="en-US" altLang="zh-CN" sz="1600" dirty="0" smtClean="0">
                <a:solidFill>
                  <a:srgbClr val="000000">
                    <a:lumMod val="85000"/>
                    <a:lumOff val="15000"/>
                  </a:srgbClr>
                </a:solidFill>
                <a:latin typeface="微软雅黑" charset="0"/>
                <a:ea typeface="微软雅黑" charset="0"/>
              </a:rPr>
              <a:t>Pdf</a:t>
            </a:r>
            <a:r>
              <a:rPr lang="zh-CN" altLang="en-US" sz="1600" dirty="0" smtClean="0">
                <a:solidFill>
                  <a:srgbClr val="000000">
                    <a:lumMod val="85000"/>
                    <a:lumOff val="15000"/>
                  </a:srgbClr>
                </a:solidFill>
                <a:latin typeface="微软雅黑" charset="0"/>
                <a:ea typeface="微软雅黑" charset="0"/>
              </a:rPr>
              <a:t>文件生成词云的功能，方便用户快速了解</a:t>
            </a:r>
            <a:r>
              <a:rPr lang="en-US" altLang="zh-CN" sz="1600" dirty="0" smtClean="0">
                <a:solidFill>
                  <a:srgbClr val="000000">
                    <a:lumMod val="85000"/>
                    <a:lumOff val="15000"/>
                  </a:srgbClr>
                </a:solidFill>
                <a:latin typeface="微软雅黑" charset="0"/>
                <a:ea typeface="微软雅黑" charset="0"/>
              </a:rPr>
              <a:t>Pdf</a:t>
            </a:r>
            <a:r>
              <a:rPr lang="zh-CN" altLang="en-US" sz="1600" dirty="0" smtClean="0">
                <a:solidFill>
                  <a:srgbClr val="000000">
                    <a:lumMod val="85000"/>
                    <a:lumOff val="15000"/>
                  </a:srgbClr>
                </a:solidFill>
                <a:latin typeface="微软雅黑" charset="0"/>
                <a:ea typeface="微软雅黑" charset="0"/>
              </a:rPr>
              <a:t>文件的内容。</a:t>
            </a:r>
            <a:endParaRPr lang="zh-CN" altLang="en-US" sz="1600" dirty="0">
              <a:solidFill>
                <a:srgbClr val="000000">
                  <a:lumMod val="85000"/>
                  <a:lumOff val="15000"/>
                </a:srgbClr>
              </a:solidFill>
              <a:latin typeface="微软雅黑"/>
              <a:ea typeface="微软雅黑"/>
            </a:endParaRPr>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12800" y="1382895"/>
            <a:ext cx="4791166" cy="2695031"/>
          </a:xfrm>
          <a:prstGeom prst="rect">
            <a:avLst/>
          </a:prstGeom>
        </p:spPr>
      </p:pic>
      <p:sp>
        <p:nvSpPr>
          <p:cNvPr id="7" name="矩形 6"/>
          <p:cNvSpPr/>
          <p:nvPr/>
        </p:nvSpPr>
        <p:spPr>
          <a:xfrm>
            <a:off x="6483197" y="1382895"/>
            <a:ext cx="3741339" cy="523220"/>
          </a:xfrm>
          <a:prstGeom prst="rect">
            <a:avLst/>
          </a:prstGeom>
        </p:spPr>
        <p:txBody>
          <a:bodyPr wrap="square">
            <a:spAutoFit/>
          </a:bodyPr>
          <a:lstStyle/>
          <a:p>
            <a:r>
              <a:rPr lang="zh-CN" altLang="en-US" sz="2800" b="1" dirty="0" smtClean="0">
                <a:solidFill>
                  <a:srgbClr val="000000">
                    <a:lumMod val="85000"/>
                    <a:lumOff val="15000"/>
                  </a:srgbClr>
                </a:solidFill>
                <a:latin typeface="微软雅黑"/>
                <a:ea typeface="微软雅黑"/>
              </a:rPr>
              <a:t>在线编译器</a:t>
            </a:r>
            <a:endParaRPr lang="zh-CN" altLang="en-US" sz="2800" b="1" dirty="0">
              <a:solidFill>
                <a:srgbClr val="000000">
                  <a:lumMod val="85000"/>
                  <a:lumOff val="15000"/>
                </a:srgbClr>
              </a:solidFill>
              <a:latin typeface="微软雅黑"/>
              <a:ea typeface="微软雅黑"/>
            </a:endParaRPr>
          </a:p>
        </p:txBody>
      </p:sp>
      <p:sp>
        <p:nvSpPr>
          <p:cNvPr id="8" name="矩形 7"/>
          <p:cNvSpPr/>
          <p:nvPr/>
        </p:nvSpPr>
        <p:spPr>
          <a:xfrm>
            <a:off x="6472082" y="1916860"/>
            <a:ext cx="5294315" cy="1052596"/>
          </a:xfrm>
          <a:prstGeom prst="rect">
            <a:avLst/>
          </a:prstGeom>
        </p:spPr>
        <p:txBody>
          <a:bodyPr wrap="square">
            <a:spAutoFit/>
          </a:bodyPr>
          <a:lstStyle/>
          <a:p>
            <a:pPr algn="just">
              <a:lnSpc>
                <a:spcPct val="130000"/>
              </a:lnSpc>
            </a:pPr>
            <a:r>
              <a:rPr lang="zh-CN" altLang="en-US" sz="1600" dirty="0" smtClean="0">
                <a:solidFill>
                  <a:srgbClr val="000000">
                    <a:lumMod val="85000"/>
                    <a:lumOff val="15000"/>
                  </a:srgbClr>
                </a:solidFill>
                <a:latin typeface="微软雅黑" charset="0"/>
                <a:ea typeface="微软雅黑" charset="0"/>
              </a:rPr>
              <a:t>更换现如今在线编译器种类繁多，但仍存在没有代码提示，不能折叠代码等问题，本系统采用</a:t>
            </a:r>
            <a:r>
              <a:rPr lang="en-US" altLang="zh-CN" sz="1600" dirty="0" smtClean="0">
                <a:solidFill>
                  <a:srgbClr val="000000">
                    <a:lumMod val="85000"/>
                    <a:lumOff val="15000"/>
                  </a:srgbClr>
                </a:solidFill>
                <a:latin typeface="微软雅黑" charset="0"/>
                <a:ea typeface="微软雅黑" charset="0"/>
              </a:rPr>
              <a:t>Ace editor</a:t>
            </a:r>
            <a:r>
              <a:rPr lang="zh-CN" altLang="en-US" sz="1600" dirty="0" smtClean="0">
                <a:solidFill>
                  <a:srgbClr val="000000">
                    <a:lumMod val="85000"/>
                    <a:lumOff val="15000"/>
                  </a:srgbClr>
                </a:solidFill>
                <a:latin typeface="微软雅黑" charset="0"/>
                <a:ea typeface="微软雅黑" charset="0"/>
              </a:rPr>
              <a:t>实现代码提示，折叠等功能。</a:t>
            </a:r>
            <a:endParaRPr lang="zh-CN" altLang="en-US" sz="1600" dirty="0">
              <a:solidFill>
                <a:srgbClr val="000000">
                  <a:lumMod val="85000"/>
                  <a:lumOff val="15000"/>
                </a:srgbClr>
              </a:solidFill>
              <a:latin typeface="微软雅黑"/>
              <a:ea typeface="微软雅黑"/>
            </a:endParaRPr>
          </a:p>
        </p:txBody>
      </p:sp>
      <p:sp>
        <p:nvSpPr>
          <p:cNvPr id="9" name="矩形 8"/>
          <p:cNvSpPr/>
          <p:nvPr/>
        </p:nvSpPr>
        <p:spPr>
          <a:xfrm>
            <a:off x="7248569" y="4594512"/>
            <a:ext cx="3741339" cy="523220"/>
          </a:xfrm>
          <a:prstGeom prst="rect">
            <a:avLst/>
          </a:prstGeom>
        </p:spPr>
        <p:txBody>
          <a:bodyPr wrap="square">
            <a:spAutoFit/>
          </a:bodyPr>
          <a:lstStyle/>
          <a:p>
            <a:pPr algn="ctr"/>
            <a:r>
              <a:rPr lang="en-US" altLang="zh-CN" sz="2800" b="1" dirty="0">
                <a:solidFill>
                  <a:srgbClr val="000000">
                    <a:lumMod val="85000"/>
                    <a:lumOff val="15000"/>
                  </a:srgbClr>
                </a:solidFill>
                <a:latin typeface="微软雅黑" charset="0"/>
                <a:ea typeface="微软雅黑" charset="0"/>
              </a:rPr>
              <a:t>Pdf/Ppt</a:t>
            </a:r>
            <a:r>
              <a:rPr lang="zh-CN" altLang="en-US" sz="2800" b="1" dirty="0">
                <a:solidFill>
                  <a:srgbClr val="000000">
                    <a:lumMod val="85000"/>
                    <a:lumOff val="15000"/>
                  </a:srgbClr>
                </a:solidFill>
                <a:latin typeface="微软雅黑" charset="0"/>
                <a:ea typeface="微软雅黑" charset="0"/>
              </a:rPr>
              <a:t>课件转换</a:t>
            </a:r>
            <a:endParaRPr lang="zh-CN" altLang="en-US" sz="2800" b="1" dirty="0">
              <a:solidFill>
                <a:srgbClr val="000000">
                  <a:lumMod val="85000"/>
                  <a:lumOff val="15000"/>
                </a:srgbClr>
              </a:solidFill>
              <a:latin typeface="Microsoft YaHei" charset="0"/>
              <a:ea typeface="Microsoft YaHei" charset="0"/>
              <a:cs typeface="Microsoft YaHei" charset="0"/>
            </a:endParaRPr>
          </a:p>
        </p:txBody>
      </p:sp>
      <p:sp>
        <p:nvSpPr>
          <p:cNvPr id="10" name="矩形 9"/>
          <p:cNvSpPr/>
          <p:nvPr/>
        </p:nvSpPr>
        <p:spPr>
          <a:xfrm>
            <a:off x="6223000" y="5117731"/>
            <a:ext cx="5545495" cy="701346"/>
          </a:xfrm>
          <a:prstGeom prst="rect">
            <a:avLst/>
          </a:prstGeom>
        </p:spPr>
        <p:txBody>
          <a:bodyPr wrap="square">
            <a:spAutoFit/>
          </a:bodyPr>
          <a:lstStyle/>
          <a:p>
            <a:pPr algn="just">
              <a:lnSpc>
                <a:spcPct val="130000"/>
              </a:lnSpc>
            </a:pPr>
            <a:r>
              <a:rPr lang="zh-CN" altLang="zh-CN" sz="1600" dirty="0">
                <a:latin typeface="微软雅黑" panose="020B0503020204020204" pitchFamily="34" charset="-122"/>
                <a:ea typeface="微软雅黑" panose="020B0503020204020204" pitchFamily="34" charset="-122"/>
              </a:rPr>
              <a:t>系统能够将用户上传的</a:t>
            </a:r>
            <a:r>
              <a:rPr lang="en-US" altLang="zh-CN" sz="1600" dirty="0">
                <a:latin typeface="微软雅黑" panose="020B0503020204020204" pitchFamily="34" charset="-122"/>
                <a:ea typeface="微软雅黑" panose="020B0503020204020204" pitchFamily="34" charset="-122"/>
              </a:rPr>
              <a:t>pdf/ppt</a:t>
            </a:r>
            <a:r>
              <a:rPr lang="zh-CN" altLang="zh-CN" sz="1600" dirty="0">
                <a:latin typeface="微软雅黑" panose="020B0503020204020204" pitchFamily="34" charset="-122"/>
                <a:ea typeface="微软雅黑" panose="020B0503020204020204" pitchFamily="34" charset="-122"/>
              </a:rPr>
              <a:t>课件转换为</a:t>
            </a:r>
            <a:r>
              <a:rPr lang="en-US" altLang="zh-CN" sz="1600" dirty="0">
                <a:latin typeface="微软雅黑" panose="020B0503020204020204" pitchFamily="34" charset="-122"/>
                <a:ea typeface="微软雅黑" panose="020B0503020204020204" pitchFamily="34" charset="-122"/>
              </a:rPr>
              <a:t>html</a:t>
            </a:r>
            <a:r>
              <a:rPr lang="zh-CN" altLang="zh-CN" sz="1600" dirty="0">
                <a:latin typeface="微软雅黑" panose="020B0503020204020204" pitchFamily="34" charset="-122"/>
                <a:ea typeface="微软雅黑" panose="020B0503020204020204" pitchFamily="34" charset="-122"/>
              </a:rPr>
              <a:t>网页方便用户在线交流学习</a:t>
            </a:r>
            <a:endParaRPr lang="zh-CN" altLang="en-US" sz="16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192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zh-CN" altLang="en-US" dirty="0"/>
              <a:t>系</a:t>
            </a:r>
            <a:r>
              <a:rPr kumimoji="1" lang="zh-CN" altLang="en-US" dirty="0" smtClean="0"/>
              <a:t>统介绍</a:t>
            </a:r>
            <a:endParaRPr kumimoji="1" lang="zh-CN" altLang="en-US" dirty="0"/>
          </a:p>
        </p:txBody>
      </p:sp>
      <p:sp>
        <p:nvSpPr>
          <p:cNvPr id="3" name="文本占位符 2"/>
          <p:cNvSpPr>
            <a:spLocks noGrp="1"/>
          </p:cNvSpPr>
          <p:nvPr>
            <p:ph type="body" sz="quarter" idx="11"/>
          </p:nvPr>
        </p:nvSpPr>
        <p:spPr/>
        <p:txBody>
          <a:bodyPr/>
          <a:lstStyle/>
          <a:p>
            <a:r>
              <a:rPr kumimoji="1" lang="en-US" altLang="zh-CN" dirty="0"/>
              <a:t>PART</a:t>
            </a:r>
            <a:r>
              <a:rPr kumimoji="1" lang="zh-CN" altLang="en-US" dirty="0"/>
              <a:t> </a:t>
            </a:r>
            <a:r>
              <a:rPr kumimoji="1" lang="en-US" altLang="zh-CN" dirty="0"/>
              <a:t>2</a:t>
            </a:r>
            <a:endParaRPr kumimoji="1" lang="zh-CN" altLang="en-US" dirty="0"/>
          </a:p>
        </p:txBody>
      </p:sp>
    </p:spTree>
    <p:extLst>
      <p:ext uri="{BB962C8B-B14F-4D97-AF65-F5344CB8AC3E}">
        <p14:creationId xmlns:p14="http://schemas.microsoft.com/office/powerpoint/2010/main" val="3908481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PART2</a:t>
            </a:r>
            <a:r>
              <a:rPr kumimoji="1" lang="zh-CN" altLang="en-US" dirty="0"/>
              <a:t>系统介绍</a:t>
            </a:r>
          </a:p>
        </p:txBody>
      </p:sp>
      <p:sp>
        <p:nvSpPr>
          <p:cNvPr id="8" name="矩形 7"/>
          <p:cNvSpPr/>
          <p:nvPr/>
        </p:nvSpPr>
        <p:spPr>
          <a:xfrm>
            <a:off x="396629" y="2405441"/>
            <a:ext cx="5268228" cy="3673626"/>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sp>
        <p:nvSpPr>
          <p:cNvPr id="11" name="矩形 10"/>
          <p:cNvSpPr/>
          <p:nvPr/>
        </p:nvSpPr>
        <p:spPr>
          <a:xfrm>
            <a:off x="490743" y="2694987"/>
            <a:ext cx="5080000" cy="1857753"/>
          </a:xfrm>
          <a:prstGeom prst="rect">
            <a:avLst/>
          </a:prstGeom>
        </p:spPr>
        <p:txBody>
          <a:bodyPr wrap="square">
            <a:spAutoFit/>
          </a:bodyPr>
          <a:lstStyle/>
          <a:p>
            <a:pPr>
              <a:lnSpc>
                <a:spcPct val="130000"/>
              </a:lnSpc>
            </a:pPr>
            <a:r>
              <a:rPr lang="zh-CN" altLang="en-US" dirty="0">
                <a:solidFill>
                  <a:srgbClr val="000000">
                    <a:lumMod val="85000"/>
                    <a:lumOff val="15000"/>
                  </a:srgbClr>
                </a:solidFill>
                <a:latin typeface="微软雅黑" charset="0"/>
                <a:ea typeface="微软雅黑" charset="0"/>
              </a:rPr>
              <a:t>基于</a:t>
            </a:r>
            <a:r>
              <a:rPr lang="en-US" altLang="zh-CN" dirty="0">
                <a:solidFill>
                  <a:srgbClr val="000000">
                    <a:lumMod val="85000"/>
                    <a:lumOff val="15000"/>
                  </a:srgbClr>
                </a:solidFill>
                <a:latin typeface="微软雅黑" charset="0"/>
                <a:ea typeface="微软雅黑" charset="0"/>
              </a:rPr>
              <a:t>Web</a:t>
            </a:r>
            <a:r>
              <a:rPr lang="zh-CN" altLang="en-US" dirty="0">
                <a:solidFill>
                  <a:srgbClr val="000000">
                    <a:lumMod val="85000"/>
                    <a:lumOff val="15000"/>
                  </a:srgbClr>
                </a:solidFill>
                <a:latin typeface="微软雅黑" charset="0"/>
                <a:ea typeface="微软雅黑" charset="0"/>
              </a:rPr>
              <a:t>的编程教学演示系统主要可以分为在线编译模块，词云模块，以及课件转换模块（</a:t>
            </a:r>
            <a:r>
              <a:rPr lang="en-US" altLang="zh-CN" dirty="0">
                <a:solidFill>
                  <a:srgbClr val="000000">
                    <a:lumMod val="85000"/>
                    <a:lumOff val="15000"/>
                  </a:srgbClr>
                </a:solidFill>
                <a:latin typeface="微软雅黑" charset="0"/>
                <a:ea typeface="微软雅黑" charset="0"/>
              </a:rPr>
              <a:t>Pdf/Ppt</a:t>
            </a:r>
            <a:r>
              <a:rPr lang="zh-CN" altLang="en-US" dirty="0">
                <a:solidFill>
                  <a:srgbClr val="000000">
                    <a:lumMod val="85000"/>
                    <a:lumOff val="15000"/>
                  </a:srgbClr>
                </a:solidFill>
                <a:latin typeface="微软雅黑" charset="0"/>
                <a:ea typeface="微软雅黑" charset="0"/>
              </a:rPr>
              <a:t>课件转换为</a:t>
            </a:r>
            <a:r>
              <a:rPr lang="en-US" altLang="zh-CN" dirty="0">
                <a:solidFill>
                  <a:srgbClr val="000000">
                    <a:lumMod val="85000"/>
                    <a:lumOff val="15000"/>
                  </a:srgbClr>
                </a:solidFill>
                <a:latin typeface="微软雅黑" charset="0"/>
                <a:ea typeface="微软雅黑" charset="0"/>
              </a:rPr>
              <a:t>Html</a:t>
            </a:r>
            <a:r>
              <a:rPr lang="zh-CN" altLang="en-US" dirty="0">
                <a:solidFill>
                  <a:srgbClr val="000000">
                    <a:lumMod val="85000"/>
                    <a:lumOff val="15000"/>
                  </a:srgbClr>
                </a:solidFill>
                <a:latin typeface="微软雅黑" charset="0"/>
                <a:ea typeface="微软雅黑" charset="0"/>
              </a:rPr>
              <a:t>）三个主要模块，采用基于</a:t>
            </a:r>
            <a:r>
              <a:rPr lang="en-US" altLang="zh-CN" dirty="0">
                <a:solidFill>
                  <a:srgbClr val="000000">
                    <a:lumMod val="85000"/>
                    <a:lumOff val="15000"/>
                  </a:srgbClr>
                </a:solidFill>
                <a:latin typeface="微软雅黑" charset="0"/>
                <a:ea typeface="微软雅黑" charset="0"/>
              </a:rPr>
              <a:t>Python</a:t>
            </a:r>
            <a:r>
              <a:rPr lang="zh-CN" altLang="en-US" dirty="0">
                <a:solidFill>
                  <a:srgbClr val="000000">
                    <a:lumMod val="85000"/>
                    <a:lumOff val="15000"/>
                  </a:srgbClr>
                </a:solidFill>
                <a:latin typeface="微软雅黑" charset="0"/>
                <a:ea typeface="微软雅黑" charset="0"/>
              </a:rPr>
              <a:t>的</a:t>
            </a:r>
            <a:r>
              <a:rPr lang="en-US" altLang="zh-CN" dirty="0">
                <a:solidFill>
                  <a:srgbClr val="000000">
                    <a:lumMod val="85000"/>
                    <a:lumOff val="15000"/>
                  </a:srgbClr>
                </a:solidFill>
                <a:latin typeface="微软雅黑" charset="0"/>
                <a:ea typeface="微软雅黑" charset="0"/>
              </a:rPr>
              <a:t>Flask</a:t>
            </a:r>
            <a:r>
              <a:rPr lang="zh-CN" altLang="en-US" dirty="0">
                <a:solidFill>
                  <a:srgbClr val="000000">
                    <a:lumMod val="85000"/>
                    <a:lumOff val="15000"/>
                  </a:srgbClr>
                </a:solidFill>
                <a:latin typeface="微软雅黑" charset="0"/>
                <a:ea typeface="微软雅黑" charset="0"/>
              </a:rPr>
              <a:t>作为</a:t>
            </a:r>
            <a:r>
              <a:rPr lang="en-US" altLang="zh-CN" dirty="0">
                <a:solidFill>
                  <a:srgbClr val="000000">
                    <a:lumMod val="85000"/>
                    <a:lumOff val="15000"/>
                  </a:srgbClr>
                </a:solidFill>
                <a:latin typeface="微软雅黑" charset="0"/>
                <a:ea typeface="微软雅黑" charset="0"/>
              </a:rPr>
              <a:t>Web</a:t>
            </a:r>
            <a:r>
              <a:rPr lang="zh-CN" altLang="en-US" dirty="0">
                <a:solidFill>
                  <a:srgbClr val="000000">
                    <a:lumMod val="85000"/>
                    <a:lumOff val="15000"/>
                  </a:srgbClr>
                </a:solidFill>
                <a:latin typeface="微软雅黑" charset="0"/>
                <a:ea typeface="微软雅黑" charset="0"/>
              </a:rPr>
              <a:t>系统的应用框架，并选用</a:t>
            </a:r>
            <a:r>
              <a:rPr lang="en-US" altLang="zh-CN" dirty="0">
                <a:solidFill>
                  <a:srgbClr val="000000">
                    <a:lumMod val="85000"/>
                    <a:lumOff val="15000"/>
                  </a:srgbClr>
                </a:solidFill>
                <a:latin typeface="微软雅黑" charset="0"/>
                <a:ea typeface="微软雅黑" charset="0"/>
              </a:rPr>
              <a:t>Pycharm</a:t>
            </a:r>
            <a:r>
              <a:rPr lang="zh-CN" altLang="en-US" dirty="0">
                <a:solidFill>
                  <a:srgbClr val="000000">
                    <a:lumMod val="85000"/>
                    <a:lumOff val="15000"/>
                  </a:srgbClr>
                </a:solidFill>
                <a:latin typeface="微软雅黑" charset="0"/>
                <a:ea typeface="微软雅黑" charset="0"/>
              </a:rPr>
              <a:t>作为开发工具</a:t>
            </a:r>
            <a:r>
              <a:rPr lang="zh-CN" altLang="en-US" sz="1200" dirty="0">
                <a:solidFill>
                  <a:srgbClr val="000000">
                    <a:lumMod val="85000"/>
                    <a:lumOff val="15000"/>
                  </a:srgbClr>
                </a:solidFill>
                <a:latin typeface="微软雅黑" charset="0"/>
                <a:ea typeface="微软雅黑" charset="0"/>
              </a:rPr>
              <a:t>。</a:t>
            </a:r>
          </a:p>
        </p:txBody>
      </p:sp>
      <p:grpSp>
        <p:nvGrpSpPr>
          <p:cNvPr id="29" name="画布 21"/>
          <p:cNvGrpSpPr/>
          <p:nvPr/>
        </p:nvGrpSpPr>
        <p:grpSpPr>
          <a:xfrm>
            <a:off x="4402779" y="1127226"/>
            <a:ext cx="8842958" cy="5595202"/>
            <a:chOff x="0" y="0"/>
            <a:chExt cx="5486400" cy="3200400"/>
          </a:xfrm>
        </p:grpSpPr>
        <p:sp>
          <p:nvSpPr>
            <p:cNvPr id="30" name="矩形 29"/>
            <p:cNvSpPr/>
            <p:nvPr/>
          </p:nvSpPr>
          <p:spPr>
            <a:xfrm>
              <a:off x="0" y="0"/>
              <a:ext cx="5486400" cy="3200400"/>
            </a:xfrm>
            <a:prstGeom prst="rect">
              <a:avLst/>
            </a:prstGeom>
            <a:noFill/>
          </p:spPr>
        </p:sp>
        <p:sp>
          <p:nvSpPr>
            <p:cNvPr id="31" name="椭圆 30"/>
            <p:cNvSpPr>
              <a:spLocks noChangeArrowheads="1"/>
            </p:cNvSpPr>
            <p:nvPr/>
          </p:nvSpPr>
          <p:spPr bwMode="auto">
            <a:xfrm>
              <a:off x="966600" y="869941"/>
              <a:ext cx="1571625" cy="995984"/>
            </a:xfrm>
            <a:prstGeom prst="ellipse">
              <a:avLst/>
            </a:prstGeom>
            <a:solidFill>
              <a:srgbClr val="5B9BD5">
                <a:lumMod val="100000"/>
                <a:lumOff val="0"/>
              </a:srgbClr>
            </a:solidFill>
            <a:ln w="12700">
              <a:solidFill>
                <a:srgbClr val="5B9BD5">
                  <a:lumMod val="50000"/>
                  <a:lumOff val="0"/>
                </a:srgbClr>
              </a:solidFill>
              <a:miter lim="800000"/>
              <a:headEnd/>
              <a:tailEnd/>
            </a:ln>
          </p:spPr>
          <p:txBody>
            <a:bodyPr rot="0" vert="horz" wrap="square" lIns="91440" tIns="45720" rIns="91440" bIns="45720" anchor="ctr" anchorCtr="0" upright="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基于</a:t>
              </a:r>
              <a:r>
                <a:rPr kumimoji="0" 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Web</a:t>
              </a:r>
              <a:r>
                <a:rPr kumimoji="0" lang="zh-CN" alt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的编程教学演示系统</a:t>
              </a:r>
              <a:endParaRPr kumimoji="0" lang="zh-CN" altLang="en-US" sz="1600" b="0"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宋体" panose="02010600030101010101" pitchFamily="2" charset="-122"/>
              </a:endParaRPr>
            </a:p>
          </p:txBody>
        </p:sp>
        <p:cxnSp>
          <p:nvCxnSpPr>
            <p:cNvPr id="32" name="直接箭头连接符 31"/>
            <p:cNvCxnSpPr>
              <a:cxnSpLocks noChangeShapeType="1"/>
            </p:cNvCxnSpPr>
            <p:nvPr/>
          </p:nvCxnSpPr>
          <p:spPr bwMode="auto">
            <a:xfrm>
              <a:off x="1004700" y="611100"/>
              <a:ext cx="0" cy="0"/>
            </a:xfrm>
            <a:prstGeom prst="straightConnector1">
              <a:avLst/>
            </a:prstGeom>
            <a:noFill/>
            <a:ln w="6350">
              <a:solidFill>
                <a:srgbClr val="5B9BD5">
                  <a:lumMod val="100000"/>
                  <a:lumOff val="0"/>
                </a:srgbClr>
              </a:solidFill>
              <a:miter lim="800000"/>
              <a:headEnd/>
              <a:tailEnd type="triangle" w="med" len="med"/>
            </a:ln>
            <a:extLst>
              <a:ext uri="{909E8E84-426E-40DD-AFC4-6F175D3DCCD1}">
                <a14:hiddenFill xmlns:a14="http://schemas.microsoft.com/office/drawing/2010/main">
                  <a:noFill/>
                </a14:hiddenFill>
              </a:ext>
            </a:extLst>
          </p:spPr>
        </p:cxnSp>
        <p:sp>
          <p:nvSpPr>
            <p:cNvPr id="33" name="圆角矩形 32"/>
            <p:cNvSpPr>
              <a:spLocks noChangeArrowheads="1"/>
            </p:cNvSpPr>
            <p:nvPr/>
          </p:nvSpPr>
          <p:spPr bwMode="auto">
            <a:xfrm>
              <a:off x="3295600" y="200000"/>
              <a:ext cx="1133525" cy="563077"/>
            </a:xfrm>
            <a:prstGeom prst="roundRect">
              <a:avLst>
                <a:gd name="adj" fmla="val 16667"/>
              </a:avLst>
            </a:prstGeom>
            <a:solidFill>
              <a:srgbClr val="5B9BD5">
                <a:lumMod val="100000"/>
                <a:lumOff val="0"/>
              </a:srgbClr>
            </a:solidFill>
            <a:ln w="12700">
              <a:solidFill>
                <a:srgbClr val="5B9BD5">
                  <a:lumMod val="50000"/>
                  <a:lumOff val="0"/>
                </a:srgbClr>
              </a:solidFill>
              <a:miter lim="800000"/>
              <a:headEnd/>
              <a:tailEnd/>
            </a:ln>
          </p:spPr>
          <p:txBody>
            <a:bodyPr rot="0" vert="horz" wrap="square" lIns="91440" tIns="45720" rIns="91440" bIns="45720" anchor="ctr" anchorCtr="0" upright="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在线编译器</a:t>
              </a:r>
              <a:endParaRPr kumimoji="0" lang="zh-CN" altLang="en-US" sz="1600" b="0" i="0" u="none" strike="noStrike" kern="100" cap="none" spc="0" normalizeH="0" baseline="0" noProof="0" dirty="0">
                <a:ln>
                  <a:noFill/>
                </a:ln>
                <a:solidFill>
                  <a:sysClr val="windowText" lastClr="000000"/>
                </a:solidFill>
                <a:effectLst/>
                <a:uLnTx/>
                <a:uFillTx/>
                <a:latin typeface="Times New Roman" panose="02020603050405020304" pitchFamily="18" charset="0"/>
                <a:ea typeface="宋体" panose="02010600030101010101" pitchFamily="2" charset="-122"/>
                <a:cs typeface="宋体" panose="02010600030101010101" pitchFamily="2" charset="-122"/>
              </a:endParaRPr>
            </a:p>
          </p:txBody>
        </p:sp>
        <p:sp>
          <p:nvSpPr>
            <p:cNvPr id="34" name="圆角矩形 33"/>
            <p:cNvSpPr>
              <a:spLocks noChangeArrowheads="1"/>
            </p:cNvSpPr>
            <p:nvPr/>
          </p:nvSpPr>
          <p:spPr bwMode="auto">
            <a:xfrm>
              <a:off x="3294675" y="1084875"/>
              <a:ext cx="1133475" cy="562610"/>
            </a:xfrm>
            <a:prstGeom prst="roundRect">
              <a:avLst>
                <a:gd name="adj" fmla="val 16667"/>
              </a:avLst>
            </a:prstGeom>
            <a:solidFill>
              <a:srgbClr val="5B9BD5">
                <a:lumMod val="100000"/>
                <a:lumOff val="0"/>
              </a:srgbClr>
            </a:solidFill>
            <a:ln w="12700">
              <a:solidFill>
                <a:srgbClr val="5B9BD5">
                  <a:lumMod val="50000"/>
                  <a:lumOff val="0"/>
                </a:srgbClr>
              </a:solidFill>
              <a:miter lim="800000"/>
              <a:headEnd/>
              <a:tailEnd/>
            </a:ln>
          </p:spPr>
          <p:txBody>
            <a:bodyPr rot="0" vert="horz" wrap="square" lIns="91440" tIns="45720" rIns="91440" bIns="45720" anchor="ctr" anchorCtr="0" upright="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词云</a:t>
              </a:r>
              <a:endParaRPr kumimoji="0" lang="zh-CN" altLang="en-US" sz="1600" b="0"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sp>
          <p:nvSpPr>
            <p:cNvPr id="35" name="圆角矩形 34"/>
            <p:cNvSpPr>
              <a:spLocks noChangeArrowheads="1"/>
            </p:cNvSpPr>
            <p:nvPr/>
          </p:nvSpPr>
          <p:spPr bwMode="auto">
            <a:xfrm>
              <a:off x="3285150" y="1923075"/>
              <a:ext cx="1133475" cy="562610"/>
            </a:xfrm>
            <a:prstGeom prst="roundRect">
              <a:avLst>
                <a:gd name="adj" fmla="val 16667"/>
              </a:avLst>
            </a:prstGeom>
            <a:solidFill>
              <a:srgbClr val="5B9BD5">
                <a:lumMod val="100000"/>
                <a:lumOff val="0"/>
              </a:srgbClr>
            </a:solidFill>
            <a:ln w="12700">
              <a:solidFill>
                <a:srgbClr val="5B9BD5">
                  <a:lumMod val="50000"/>
                  <a:lumOff val="0"/>
                </a:srgbClr>
              </a:solidFill>
              <a:miter lim="800000"/>
              <a:headEnd/>
              <a:tailEnd/>
            </a:ln>
          </p:spPr>
          <p:txBody>
            <a:bodyPr rot="0" vert="horz" wrap="square" lIns="91440" tIns="45720" rIns="91440" bIns="45720" anchor="ctr" anchorCtr="0" upright="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1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宋体" panose="02010600030101010101" pitchFamily="2" charset="-122"/>
                </a:rPr>
                <a:t>课件转换</a:t>
              </a:r>
              <a:endParaRPr kumimoji="0" lang="zh-CN" altLang="en-US" sz="1600" b="0" i="0" u="none" strike="noStrike" kern="0" cap="none" spc="0" normalizeH="0" baseline="0" noProof="0" dirty="0">
                <a:ln>
                  <a:noFill/>
                </a:ln>
                <a:solidFill>
                  <a:sysClr val="windowText" lastClr="000000"/>
                </a:solidFill>
                <a:effectLst/>
                <a:uLnTx/>
                <a:uFillTx/>
                <a:latin typeface="宋体" panose="02010600030101010101" pitchFamily="2" charset="-122"/>
                <a:ea typeface="宋体" panose="02010600030101010101" pitchFamily="2" charset="-122"/>
                <a:cs typeface="宋体" panose="02010600030101010101" pitchFamily="2" charset="-122"/>
              </a:endParaRPr>
            </a:p>
          </p:txBody>
        </p:sp>
        <p:cxnSp>
          <p:nvCxnSpPr>
            <p:cNvPr id="36" name="直接箭头连接符 35"/>
            <p:cNvCxnSpPr>
              <a:endCxn id="33" idx="1"/>
            </p:cNvCxnSpPr>
            <p:nvPr/>
          </p:nvCxnSpPr>
          <p:spPr>
            <a:xfrm flipV="1">
              <a:off x="2571750" y="481539"/>
              <a:ext cx="723850" cy="899586"/>
            </a:xfrm>
            <a:prstGeom prst="straightConnector1">
              <a:avLst/>
            </a:prstGeom>
            <a:noFill/>
            <a:ln w="6350" cap="flat" cmpd="sng" algn="ctr">
              <a:solidFill>
                <a:srgbClr val="5B9BD5"/>
              </a:solidFill>
              <a:prstDash val="solid"/>
              <a:miter lim="800000"/>
              <a:tailEnd type="triangle"/>
            </a:ln>
            <a:effectLst/>
          </p:spPr>
        </p:cxnSp>
        <p:cxnSp>
          <p:nvCxnSpPr>
            <p:cNvPr id="37" name="直接箭头连接符 36"/>
            <p:cNvCxnSpPr>
              <a:endCxn id="35" idx="1"/>
            </p:cNvCxnSpPr>
            <p:nvPr/>
          </p:nvCxnSpPr>
          <p:spPr>
            <a:xfrm>
              <a:off x="2619375" y="1381125"/>
              <a:ext cx="665775" cy="823255"/>
            </a:xfrm>
            <a:prstGeom prst="straightConnector1">
              <a:avLst/>
            </a:prstGeom>
            <a:noFill/>
            <a:ln w="6350" cap="flat" cmpd="sng" algn="ctr">
              <a:solidFill>
                <a:srgbClr val="5B9BD5"/>
              </a:solidFill>
              <a:prstDash val="solid"/>
              <a:miter lim="800000"/>
              <a:tailEnd type="triangle"/>
            </a:ln>
            <a:effectLst/>
          </p:spPr>
        </p:cxnSp>
        <p:cxnSp>
          <p:nvCxnSpPr>
            <p:cNvPr id="38" name="直接箭头连接符 37"/>
            <p:cNvCxnSpPr>
              <a:stCxn id="31" idx="6"/>
              <a:endCxn id="34" idx="1"/>
            </p:cNvCxnSpPr>
            <p:nvPr/>
          </p:nvCxnSpPr>
          <p:spPr>
            <a:xfrm flipV="1">
              <a:off x="2538225" y="1366180"/>
              <a:ext cx="756450" cy="1753"/>
            </a:xfrm>
            <a:prstGeom prst="straightConnector1">
              <a:avLst/>
            </a:prstGeom>
            <a:noFill/>
            <a:ln w="6350" cap="flat" cmpd="sng" algn="ctr">
              <a:solidFill>
                <a:srgbClr val="5B9BD5"/>
              </a:solidFill>
              <a:prstDash val="solid"/>
              <a:miter lim="800000"/>
              <a:tailEnd type="triangle"/>
            </a:ln>
            <a:effectLst/>
          </p:spPr>
        </p:cxnSp>
      </p:grpSp>
    </p:spTree>
    <p:extLst>
      <p:ext uri="{BB962C8B-B14F-4D97-AF65-F5344CB8AC3E}">
        <p14:creationId xmlns:p14="http://schemas.microsoft.com/office/powerpoint/2010/main" val="160941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PART2</a:t>
            </a:r>
            <a:r>
              <a:rPr kumimoji="1" lang="zh-CN" altLang="en-US" dirty="0"/>
              <a:t>系统介绍</a:t>
            </a:r>
          </a:p>
        </p:txBody>
      </p:sp>
      <p:sp>
        <p:nvSpPr>
          <p:cNvPr id="8" name="矩形 7"/>
          <p:cNvSpPr/>
          <p:nvPr/>
        </p:nvSpPr>
        <p:spPr>
          <a:xfrm>
            <a:off x="827772" y="2405441"/>
            <a:ext cx="10732169" cy="3673626"/>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1875" r="21875"/>
          <a:stretch/>
        </p:blipFill>
        <p:spPr>
          <a:xfrm>
            <a:off x="1144407" y="1312343"/>
            <a:ext cx="4597390" cy="4597390"/>
          </a:xfrm>
          <a:prstGeom prst="rect">
            <a:avLst/>
          </a:prstGeom>
        </p:spPr>
      </p:pic>
      <p:sp>
        <p:nvSpPr>
          <p:cNvPr id="11" name="矩形 10"/>
          <p:cNvSpPr/>
          <p:nvPr/>
        </p:nvSpPr>
        <p:spPr>
          <a:xfrm>
            <a:off x="6058432" y="3450887"/>
            <a:ext cx="5080000" cy="2613023"/>
          </a:xfrm>
          <a:prstGeom prst="rect">
            <a:avLst/>
          </a:prstGeom>
        </p:spPr>
        <p:txBody>
          <a:bodyPr wrap="square">
            <a:spAutoFit/>
          </a:bodyPr>
          <a:lstStyle/>
          <a:p>
            <a:pPr>
              <a:lnSpc>
                <a:spcPct val="130000"/>
              </a:lnSpc>
            </a:pPr>
            <a:r>
              <a:rPr lang="zh-CN" altLang="zh-CN" dirty="0" smtClean="0">
                <a:latin typeface="+mn-ea"/>
              </a:rPr>
              <a:t>在线编译模块采用</a:t>
            </a:r>
            <a:r>
              <a:rPr lang="en-US" altLang="zh-CN" dirty="0" smtClean="0">
                <a:latin typeface="+mn-ea"/>
              </a:rPr>
              <a:t>Ace</a:t>
            </a:r>
            <a:r>
              <a:rPr lang="zh-CN" altLang="zh-CN" dirty="0" smtClean="0">
                <a:latin typeface="+mn-ea"/>
              </a:rPr>
              <a:t>编辑器</a:t>
            </a:r>
            <a:r>
              <a:rPr lang="zh-CN" altLang="en-US" dirty="0" smtClean="0">
                <a:latin typeface="+mn-ea"/>
              </a:rPr>
              <a:t>，</a:t>
            </a:r>
            <a:r>
              <a:rPr lang="en-US" altLang="zh-CN" dirty="0" smtClean="0">
                <a:latin typeface="+mn-ea"/>
              </a:rPr>
              <a:t>ACE </a:t>
            </a:r>
            <a:r>
              <a:rPr lang="zh-CN" altLang="zh-CN" dirty="0" smtClean="0">
                <a:latin typeface="+mn-ea"/>
              </a:rPr>
              <a:t>是一个开源的、独立的、基于浏览器的代码编辑器，可以嵌入到任何</a:t>
            </a:r>
            <a:r>
              <a:rPr lang="en-US" altLang="zh-CN" dirty="0" smtClean="0">
                <a:latin typeface="+mn-ea"/>
              </a:rPr>
              <a:t>web</a:t>
            </a:r>
            <a:r>
              <a:rPr lang="zh-CN" altLang="zh-CN" dirty="0" smtClean="0">
                <a:latin typeface="+mn-ea"/>
              </a:rPr>
              <a:t>页面或</a:t>
            </a:r>
            <a:r>
              <a:rPr lang="en-US" altLang="zh-CN" dirty="0" smtClean="0">
                <a:latin typeface="+mn-ea"/>
              </a:rPr>
              <a:t>JavaScript</a:t>
            </a:r>
            <a:r>
              <a:rPr lang="zh-CN" altLang="zh-CN" dirty="0" smtClean="0">
                <a:latin typeface="+mn-ea"/>
              </a:rPr>
              <a:t>应用程序中。</a:t>
            </a:r>
            <a:r>
              <a:rPr lang="en-US" altLang="zh-CN" dirty="0" smtClean="0">
                <a:latin typeface="+mn-ea"/>
              </a:rPr>
              <a:t>ACE</a:t>
            </a:r>
            <a:r>
              <a:rPr lang="zh-CN" altLang="zh-CN" dirty="0" smtClean="0">
                <a:latin typeface="+mn-ea"/>
              </a:rPr>
              <a:t>支持超过</a:t>
            </a:r>
            <a:r>
              <a:rPr lang="en-US" altLang="zh-CN" dirty="0" smtClean="0">
                <a:latin typeface="+mn-ea"/>
              </a:rPr>
              <a:t>60</a:t>
            </a:r>
            <a:r>
              <a:rPr lang="zh-CN" altLang="zh-CN" dirty="0" smtClean="0">
                <a:latin typeface="+mn-ea"/>
              </a:rPr>
              <a:t>种语言语法高亮，并能够处理代码多达</a:t>
            </a:r>
            <a:r>
              <a:rPr lang="en-US" altLang="zh-CN" dirty="0" smtClean="0">
                <a:latin typeface="+mn-ea"/>
              </a:rPr>
              <a:t>400</a:t>
            </a:r>
            <a:r>
              <a:rPr lang="zh-CN" altLang="zh-CN" dirty="0" smtClean="0">
                <a:latin typeface="+mn-ea"/>
              </a:rPr>
              <a:t>万行的大型文档</a:t>
            </a:r>
            <a:r>
              <a:rPr lang="en-US" altLang="zh-CN" dirty="0" smtClean="0">
                <a:latin typeface="+mn-ea"/>
              </a:rPr>
              <a:t>, ACE</a:t>
            </a:r>
            <a:r>
              <a:rPr lang="zh-CN" altLang="zh-CN" dirty="0" smtClean="0">
                <a:latin typeface="+mn-ea"/>
              </a:rPr>
              <a:t>在性能和功能上可以媲美本地代码编辑器。</a:t>
            </a:r>
            <a:r>
              <a:rPr lang="zh-CN" altLang="en-US" dirty="0" smtClean="0">
                <a:latin typeface="+mn-ea"/>
              </a:rPr>
              <a:t>系统支持</a:t>
            </a:r>
            <a:r>
              <a:rPr lang="en-US" altLang="zh-CN" dirty="0" smtClean="0">
                <a:latin typeface="+mn-ea"/>
              </a:rPr>
              <a:t>Python/Java/Html/javascript</a:t>
            </a:r>
            <a:r>
              <a:rPr lang="zh-CN" altLang="en-US" dirty="0" smtClean="0">
                <a:latin typeface="+mn-ea"/>
              </a:rPr>
              <a:t>的在线编译。</a:t>
            </a:r>
            <a:endParaRPr lang="zh-CN" altLang="en-US" sz="1200" dirty="0">
              <a:solidFill>
                <a:srgbClr val="000000">
                  <a:lumMod val="85000"/>
                  <a:lumOff val="15000"/>
                </a:srgbClr>
              </a:solidFill>
              <a:latin typeface="+mn-ea"/>
            </a:endParaRPr>
          </a:p>
        </p:txBody>
      </p:sp>
      <p:sp>
        <p:nvSpPr>
          <p:cNvPr id="7" name="矩形 6"/>
          <p:cNvSpPr/>
          <p:nvPr/>
        </p:nvSpPr>
        <p:spPr>
          <a:xfrm>
            <a:off x="7231065" y="2565360"/>
            <a:ext cx="2734733" cy="51646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00">
                    <a:lumMod val="85000"/>
                    <a:lumOff val="15000"/>
                  </a:srgbClr>
                </a:solidFill>
                <a:latin typeface="Microsoft YaHei" charset="0"/>
                <a:ea typeface="Microsoft YaHei" charset="0"/>
                <a:cs typeface="Microsoft YaHei" charset="0"/>
              </a:rPr>
              <a:t>在线编译</a:t>
            </a:r>
            <a:endParaRPr lang="en-US" altLang="zh-CN" sz="2400" b="1" dirty="0">
              <a:solidFill>
                <a:srgbClr val="000000">
                  <a:lumMod val="85000"/>
                  <a:lumOff val="15000"/>
                </a:srgb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8712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PART2</a:t>
            </a:r>
            <a:r>
              <a:rPr kumimoji="1" lang="zh-CN" altLang="en-US" dirty="0"/>
              <a:t>系统介绍</a:t>
            </a:r>
          </a:p>
        </p:txBody>
      </p:sp>
      <p:sp>
        <p:nvSpPr>
          <p:cNvPr id="8" name="矩形 7"/>
          <p:cNvSpPr/>
          <p:nvPr/>
        </p:nvSpPr>
        <p:spPr>
          <a:xfrm>
            <a:off x="827772" y="2405441"/>
            <a:ext cx="10732169" cy="3673626"/>
          </a:xfrm>
          <a:prstGeom prst="rect">
            <a:avLst/>
          </a:prstGeom>
          <a:solidFill>
            <a:schemeClr val="accent2"/>
          </a:solidFill>
          <a:ln w="12700" cap="flat" cmpd="sng" algn="ctr">
            <a:noFill/>
            <a:prstDash val="solid"/>
            <a:miter lim="800000"/>
          </a:ln>
          <a:effectLst/>
        </p:spPr>
        <p:txBody>
          <a:bodyPr rtlCol="0" anchor="ctr"/>
          <a:lstStyle/>
          <a:p>
            <a:pPr algn="ctr" defTabSz="914400">
              <a:defRPr/>
            </a:pPr>
            <a:endParaRPr lang="zh-CN" altLang="en-US" kern="0">
              <a:solidFill>
                <a:prstClr val="white"/>
              </a:solidFill>
              <a:latin typeface="微软雅黑"/>
              <a:ea typeface="微软雅黑"/>
            </a:endParaRPr>
          </a:p>
        </p:txBody>
      </p:sp>
      <p:pic>
        <p:nvPicPr>
          <p:cNvPr id="9" name="图片 8"/>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1875" r="21875"/>
          <a:stretch/>
        </p:blipFill>
        <p:spPr>
          <a:xfrm>
            <a:off x="1144407" y="1312343"/>
            <a:ext cx="4597390" cy="4597390"/>
          </a:xfrm>
          <a:prstGeom prst="rect">
            <a:avLst/>
          </a:prstGeom>
        </p:spPr>
      </p:pic>
      <p:sp>
        <p:nvSpPr>
          <p:cNvPr id="11" name="矩形 10"/>
          <p:cNvSpPr/>
          <p:nvPr/>
        </p:nvSpPr>
        <p:spPr>
          <a:xfrm>
            <a:off x="6058432" y="3628376"/>
            <a:ext cx="5080000" cy="2252924"/>
          </a:xfrm>
          <a:prstGeom prst="rect">
            <a:avLst/>
          </a:prstGeom>
        </p:spPr>
        <p:txBody>
          <a:bodyPr wrap="square">
            <a:spAutoFit/>
          </a:bodyPr>
          <a:lstStyle/>
          <a:p>
            <a:pPr>
              <a:lnSpc>
                <a:spcPct val="130000"/>
              </a:lnSpc>
            </a:pPr>
            <a:r>
              <a:rPr lang="zh-CN" altLang="en-US" dirty="0" smtClean="0">
                <a:solidFill>
                  <a:srgbClr val="000000">
                    <a:lumMod val="85000"/>
                    <a:lumOff val="15000"/>
                  </a:srgbClr>
                </a:solidFill>
                <a:latin typeface="+mn-ea"/>
              </a:rPr>
              <a:t>词</a:t>
            </a:r>
            <a:r>
              <a:rPr lang="zh-CN" altLang="en-US" dirty="0">
                <a:solidFill>
                  <a:srgbClr val="000000">
                    <a:lumMod val="85000"/>
                    <a:lumOff val="15000"/>
                  </a:srgbClr>
                </a:solidFill>
                <a:latin typeface="+mn-ea"/>
              </a:rPr>
              <a:t>云图，也叫文字云，是对文本中出现频率较高的“关键词”予以视觉化的展现，词云图过滤掉大量的低频低质的文本信息，使得浏览者只要一眼扫过文本就可领略文本的主旨。词云模块主要使用了</a:t>
            </a:r>
            <a:r>
              <a:rPr lang="en-US" altLang="zh-CN" dirty="0">
                <a:solidFill>
                  <a:srgbClr val="000000">
                    <a:lumMod val="85000"/>
                    <a:lumOff val="15000"/>
                  </a:srgbClr>
                </a:solidFill>
                <a:latin typeface="+mn-ea"/>
              </a:rPr>
              <a:t>PdfMiner</a:t>
            </a:r>
            <a:r>
              <a:rPr lang="zh-CN" altLang="en-US" dirty="0">
                <a:solidFill>
                  <a:srgbClr val="000000">
                    <a:lumMod val="85000"/>
                    <a:lumOff val="15000"/>
                  </a:srgbClr>
                </a:solidFill>
                <a:latin typeface="+mn-ea"/>
              </a:rPr>
              <a:t>库、</a:t>
            </a:r>
            <a:r>
              <a:rPr lang="en-US" altLang="zh-CN" dirty="0">
                <a:solidFill>
                  <a:srgbClr val="000000">
                    <a:lumMod val="85000"/>
                    <a:lumOff val="15000"/>
                  </a:srgbClr>
                </a:solidFill>
                <a:latin typeface="+mn-ea"/>
              </a:rPr>
              <a:t>Jieba</a:t>
            </a:r>
            <a:r>
              <a:rPr lang="zh-CN" altLang="en-US" dirty="0">
                <a:solidFill>
                  <a:srgbClr val="000000">
                    <a:lumMod val="85000"/>
                    <a:lumOff val="15000"/>
                  </a:srgbClr>
                </a:solidFill>
                <a:latin typeface="+mn-ea"/>
              </a:rPr>
              <a:t>库、以及</a:t>
            </a:r>
            <a:r>
              <a:rPr lang="en-US" altLang="zh-CN" dirty="0">
                <a:solidFill>
                  <a:srgbClr val="000000">
                    <a:lumMod val="85000"/>
                    <a:lumOff val="15000"/>
                  </a:srgbClr>
                </a:solidFill>
                <a:latin typeface="+mn-ea"/>
              </a:rPr>
              <a:t>Wordcloud</a:t>
            </a:r>
            <a:r>
              <a:rPr lang="zh-CN" altLang="en-US" dirty="0" smtClean="0">
                <a:solidFill>
                  <a:srgbClr val="000000">
                    <a:lumMod val="85000"/>
                    <a:lumOff val="15000"/>
                  </a:srgbClr>
                </a:solidFill>
                <a:latin typeface="+mn-ea"/>
              </a:rPr>
              <a:t>库。</a:t>
            </a:r>
            <a:endParaRPr lang="zh-CN" altLang="en-US" sz="1200" dirty="0">
              <a:solidFill>
                <a:srgbClr val="000000">
                  <a:lumMod val="85000"/>
                  <a:lumOff val="15000"/>
                </a:srgbClr>
              </a:solidFill>
              <a:latin typeface="+mn-ea"/>
            </a:endParaRPr>
          </a:p>
        </p:txBody>
      </p:sp>
      <p:sp>
        <p:nvSpPr>
          <p:cNvPr id="7" name="矩形 6"/>
          <p:cNvSpPr/>
          <p:nvPr/>
        </p:nvSpPr>
        <p:spPr>
          <a:xfrm>
            <a:off x="7231065" y="2735790"/>
            <a:ext cx="2734733" cy="516467"/>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0000">
                    <a:lumMod val="85000"/>
                    <a:lumOff val="15000"/>
                  </a:srgbClr>
                </a:solidFill>
                <a:latin typeface="Microsoft YaHei" charset="0"/>
                <a:ea typeface="Microsoft YaHei" charset="0"/>
                <a:cs typeface="Microsoft YaHei" charset="0"/>
              </a:rPr>
              <a:t>词云</a:t>
            </a:r>
            <a:endParaRPr lang="en-US" altLang="zh-CN" sz="2400" b="1" dirty="0">
              <a:solidFill>
                <a:srgbClr val="000000">
                  <a:lumMod val="85000"/>
                  <a:lumOff val="15000"/>
                </a:srgb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96766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81">
      <a:dk1>
        <a:srgbClr val="000000"/>
      </a:dk1>
      <a:lt1>
        <a:srgbClr val="FFFFFF"/>
      </a:lt1>
      <a:dk2>
        <a:srgbClr val="000000"/>
      </a:dk2>
      <a:lt2>
        <a:srgbClr val="FFFDFD"/>
      </a:lt2>
      <a:accent1>
        <a:srgbClr val="FFE991"/>
      </a:accent1>
      <a:accent2>
        <a:srgbClr val="FBDB1F"/>
      </a:accent2>
      <a:accent3>
        <a:srgbClr val="CEA83C"/>
      </a:accent3>
      <a:accent4>
        <a:srgbClr val="ED7C0B"/>
      </a:accent4>
      <a:accent5>
        <a:srgbClr val="A36516"/>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solidFill>
              <a:schemeClr val="bg1"/>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总结报告-大气时尚-稳重灰黄-PPT模板</Template>
  <TotalTime>2079</TotalTime>
  <Words>2123</Words>
  <Application>Microsoft Office PowerPoint</Application>
  <PresentationFormat>宽屏</PresentationFormat>
  <Paragraphs>128</Paragraphs>
  <Slides>25</Slides>
  <Notes>25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25</vt:i4>
      </vt:variant>
    </vt:vector>
  </HeadingPairs>
  <TitlesOfParts>
    <vt:vector size="35" baseType="lpstr">
      <vt:lpstr>Century Gothic</vt:lpstr>
      <vt:lpstr>等线</vt:lpstr>
      <vt:lpstr>宋体</vt:lpstr>
      <vt:lpstr>Microsoft YaHei</vt:lpstr>
      <vt:lpstr>Microsoft YaHei</vt:lpstr>
      <vt:lpstr>Arial</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hu chengri</dc:creator>
  <cp:keywords/>
  <dc:description/>
  <cp:lastModifiedBy>nianyu</cp:lastModifiedBy>
  <cp:revision>39</cp:revision>
  <dcterms:created xsi:type="dcterms:W3CDTF">2019-04-14T07:01:36Z</dcterms:created>
  <dcterms:modified xsi:type="dcterms:W3CDTF">2019-05-12T10:34:20Z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2017-12-21T08:01:19.1449140Z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